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7"/>
  </p:notesMasterIdLst>
  <p:sldIdLst>
    <p:sldId id="256" r:id="rId2"/>
    <p:sldId id="257" r:id="rId3"/>
    <p:sldId id="287" r:id="rId4"/>
    <p:sldId id="286" r:id="rId5"/>
    <p:sldId id="288" r:id="rId6"/>
    <p:sldId id="258" r:id="rId7"/>
    <p:sldId id="289" r:id="rId8"/>
    <p:sldId id="290" r:id="rId9"/>
    <p:sldId id="259" r:id="rId10"/>
    <p:sldId id="291" r:id="rId11"/>
    <p:sldId id="293" r:id="rId12"/>
    <p:sldId id="292" r:id="rId13"/>
    <p:sldId id="260" r:id="rId14"/>
    <p:sldId id="279" r:id="rId15"/>
    <p:sldId id="280" r:id="rId16"/>
    <p:sldId id="261" r:id="rId17"/>
    <p:sldId id="263" r:id="rId18"/>
    <p:sldId id="283" r:id="rId19"/>
    <p:sldId id="284" r:id="rId20"/>
    <p:sldId id="262" r:id="rId21"/>
    <p:sldId id="318" r:id="rId22"/>
    <p:sldId id="264" r:id="rId23"/>
    <p:sldId id="319" r:id="rId24"/>
    <p:sldId id="323" r:id="rId25"/>
    <p:sldId id="270" r:id="rId26"/>
    <p:sldId id="322" r:id="rId27"/>
    <p:sldId id="321" r:id="rId28"/>
    <p:sldId id="320" r:id="rId29"/>
    <p:sldId id="269" r:id="rId30"/>
    <p:sldId id="268" r:id="rId31"/>
    <p:sldId id="314" r:id="rId32"/>
    <p:sldId id="313" r:id="rId33"/>
    <p:sldId id="317" r:id="rId34"/>
    <p:sldId id="312" r:id="rId35"/>
    <p:sldId id="316" r:id="rId36"/>
    <p:sldId id="315" r:id="rId37"/>
    <p:sldId id="267" r:id="rId38"/>
    <p:sldId id="309" r:id="rId39"/>
    <p:sldId id="308" r:id="rId40"/>
    <p:sldId id="307" r:id="rId41"/>
    <p:sldId id="310" r:id="rId42"/>
    <p:sldId id="271" r:id="rId43"/>
    <p:sldId id="295" r:id="rId44"/>
    <p:sldId id="294" r:id="rId45"/>
    <p:sldId id="297" r:id="rId46"/>
    <p:sldId id="296" r:id="rId47"/>
    <p:sldId id="272" r:id="rId48"/>
    <p:sldId id="273" r:id="rId49"/>
    <p:sldId id="299" r:id="rId50"/>
    <p:sldId id="278" r:id="rId51"/>
    <p:sldId id="300" r:id="rId52"/>
    <p:sldId id="302" r:id="rId53"/>
    <p:sldId id="277" r:id="rId54"/>
    <p:sldId id="301" r:id="rId55"/>
    <p:sldId id="304" r:id="rId56"/>
    <p:sldId id="303" r:id="rId57"/>
    <p:sldId id="324" r:id="rId58"/>
    <p:sldId id="305" r:id="rId59"/>
    <p:sldId id="30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1" r:id="rId74"/>
    <p:sldId id="326" r:id="rId75"/>
    <p:sldId id="325" r:id="rId7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86" d="100"/>
          <a:sy n="86" d="100"/>
        </p:scale>
        <p:origin x="1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69250-066F-4F37-8790-94B2BD5A8DFE}" type="datetimeFigureOut">
              <a:rPr lang="nl-BE" smtClean="0"/>
              <a:t>31/03/2017</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BEDF2-4BA2-4FB0-B5A6-E4A60F5DFF8F}" type="slidenum">
              <a:rPr lang="nl-BE" smtClean="0"/>
              <a:t>‹nr.›</a:t>
            </a:fld>
            <a:endParaRPr lang="nl-BE"/>
          </a:p>
        </p:txBody>
      </p:sp>
    </p:spTree>
    <p:extLst>
      <p:ext uri="{BB962C8B-B14F-4D97-AF65-F5344CB8AC3E}">
        <p14:creationId xmlns:p14="http://schemas.microsoft.com/office/powerpoint/2010/main" val="154839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C5BEDF2-4BA2-4FB0-B5A6-E4A60F5DFF8F}" type="slidenum">
              <a:rPr lang="nl-BE" smtClean="0"/>
              <a:t>1</a:t>
            </a:fld>
            <a:endParaRPr lang="nl-BE"/>
          </a:p>
        </p:txBody>
      </p:sp>
    </p:spTree>
    <p:extLst>
      <p:ext uri="{BB962C8B-B14F-4D97-AF65-F5344CB8AC3E}">
        <p14:creationId xmlns:p14="http://schemas.microsoft.com/office/powerpoint/2010/main" val="121663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10885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77854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170327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381148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2362194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7CD6D4A2-8BF2-4639-8D3E-4C8DB4F19FF0}" type="datetimeFigureOut">
              <a:rPr lang="nl-BE" smtClean="0"/>
              <a:t>31/03/2017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421021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7CD6D4A2-8BF2-4639-8D3E-4C8DB4F19FF0}" type="datetimeFigureOut">
              <a:rPr lang="nl-BE" smtClean="0"/>
              <a:t>31/03/2017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309199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7CD6D4A2-8BF2-4639-8D3E-4C8DB4F19FF0}" type="datetimeFigureOut">
              <a:rPr lang="nl-BE" smtClean="0"/>
              <a:t>31/03/2017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251718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CD6D4A2-8BF2-4639-8D3E-4C8DB4F19FF0}" type="datetimeFigureOut">
              <a:rPr lang="nl-BE" smtClean="0"/>
              <a:t>31/03/2017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324131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7CD6D4A2-8BF2-4639-8D3E-4C8DB4F19FF0}" type="datetimeFigureOut">
              <a:rPr lang="nl-BE" smtClean="0"/>
              <a:t>31/03/2017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61724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7CD6D4A2-8BF2-4639-8D3E-4C8DB4F19FF0}" type="datetimeFigureOut">
              <a:rPr lang="nl-BE" smtClean="0"/>
              <a:t>31/03/2017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154C8CD-0392-4638-9467-B5C85ACB5693}" type="slidenum">
              <a:rPr lang="nl-BE" smtClean="0"/>
              <a:t>‹nr.›</a:t>
            </a:fld>
            <a:endParaRPr lang="nl-BE"/>
          </a:p>
        </p:txBody>
      </p:sp>
    </p:spTree>
    <p:extLst>
      <p:ext uri="{BB962C8B-B14F-4D97-AF65-F5344CB8AC3E}">
        <p14:creationId xmlns:p14="http://schemas.microsoft.com/office/powerpoint/2010/main" val="394883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6D4A2-8BF2-4639-8D3E-4C8DB4F19FF0}" type="datetimeFigureOut">
              <a:rPr lang="nl-BE" smtClean="0"/>
              <a:t>31/03/2017</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4C8CD-0392-4638-9467-B5C85ACB5693}" type="slidenum">
              <a:rPr lang="nl-BE" smtClean="0"/>
              <a:t>‹nr.›</a:t>
            </a:fld>
            <a:endParaRPr lang="nl-BE"/>
          </a:p>
        </p:txBody>
      </p:sp>
    </p:spTree>
    <p:extLst>
      <p:ext uri="{BB962C8B-B14F-4D97-AF65-F5344CB8AC3E}">
        <p14:creationId xmlns:p14="http://schemas.microsoft.com/office/powerpoint/2010/main" val="154549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30.xml"/><Relationship Id="rId18" Type="http://schemas.openxmlformats.org/officeDocument/2006/relationships/slide" Target="slide50.xml"/><Relationship Id="rId3" Type="http://schemas.openxmlformats.org/officeDocument/2006/relationships/slide" Target="slide2.xml"/><Relationship Id="rId21" Type="http://schemas.openxmlformats.org/officeDocument/2006/relationships/slide" Target="slide74.xml"/><Relationship Id="rId7" Type="http://schemas.openxmlformats.org/officeDocument/2006/relationships/slide" Target="slide16.xml"/><Relationship Id="rId12" Type="http://schemas.openxmlformats.org/officeDocument/2006/relationships/slide" Target="slide29.xml"/><Relationship Id="rId17" Type="http://schemas.openxmlformats.org/officeDocument/2006/relationships/slide" Target="slide48.xml"/><Relationship Id="rId25" Type="http://schemas.openxmlformats.org/officeDocument/2006/relationships/slide" Target="slide60.xml"/><Relationship Id="rId2" Type="http://schemas.openxmlformats.org/officeDocument/2006/relationships/notesSlide" Target="../notesSlides/notesSlide1.xml"/><Relationship Id="rId16" Type="http://schemas.openxmlformats.org/officeDocument/2006/relationships/slide" Target="slide47.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25.xml"/><Relationship Id="rId24" Type="http://schemas.openxmlformats.org/officeDocument/2006/relationships/slide" Target="slide7.xml"/><Relationship Id="rId5" Type="http://schemas.openxmlformats.org/officeDocument/2006/relationships/slide" Target="slide9.xml"/><Relationship Id="rId15" Type="http://schemas.openxmlformats.org/officeDocument/2006/relationships/slide" Target="slide42.xml"/><Relationship Id="rId23" Type="http://schemas.openxmlformats.org/officeDocument/2006/relationships/slide" Target="slide52.xml"/><Relationship Id="rId10" Type="http://schemas.openxmlformats.org/officeDocument/2006/relationships/slide" Target="slide22.xml"/><Relationship Id="rId19" Type="http://schemas.openxmlformats.org/officeDocument/2006/relationships/slide" Target="slide53.xml"/><Relationship Id="rId4" Type="http://schemas.openxmlformats.org/officeDocument/2006/relationships/slide" Target="slide6.xml"/><Relationship Id="rId9" Type="http://schemas.openxmlformats.org/officeDocument/2006/relationships/slide" Target="slide20.xml"/><Relationship Id="rId14" Type="http://schemas.openxmlformats.org/officeDocument/2006/relationships/slide" Target="slide37.xml"/><Relationship Id="rId22" Type="http://schemas.openxmlformats.org/officeDocument/2006/relationships/slide" Target="slide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opp-vlaanderen.b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lbzov.sharepoint.com/_layouts/15/guestaccess.aspx?guestaccesstoken=/TjSM1XsbM71E1U4SmzMCreYtpSjaEIiECxGildJ38I%3d&amp;docid=06b02510eec6a44dca48f7a6c0e7f0fc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lbzov.sharepoint.com/_layouts/15/guestaccess.aspx?guestaccesstoken=ASnDt6xxJ%2bMjwPbzJ3hVVbtDsxbtJ2kpoeuUPcbGeyY%3d&amp;docid=0c9a90c7a942c4911adeaeda5c8c02b6b" TargetMode="External"/><Relationship Id="rId2" Type="http://schemas.openxmlformats.org/officeDocument/2006/relationships/hyperlink" Target="https://www.zelfmoord1813.be/SafetyPla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clbzov.sharepoint.com/_layouts/15/guestaccess.aspx?guestaccesstoken=0fDi6wHKYgPWHj9Uw/7pgn3ipz/bLSC9xzdfz3IP8yA%3d&amp;docid=0ee43fef4117f40639b78f84988538f2c"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s://clbzov.sharepoint.com/_layouts/15/guestaccess.aspx?guestaccesstoken=PJNw1ISAijGE0Bpr/30Jmeq9idsuTvhfldiF5l5ZAl8%3d&amp;docid=06850881461ca4246b37c0ea25e82d1f3" TargetMode="External"/><Relationship Id="rId4" Type="http://schemas.openxmlformats.org/officeDocument/2006/relationships/hyperlink" Target="https://clbzov.sharepoint.com/_layouts/15/guestaccess.aspx?guestaccesstoken=IZIxH2rOkLUwskiuDBsXlVI5ZiSvzl%2b9v3NhPRlK1cE%3d&amp;docid=0ae58453a8b01432f852752e6656f2c8f"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werkgroepverder.be/" TargetMode="External"/><Relationship Id="rId2" Type="http://schemas.openxmlformats.org/officeDocument/2006/relationships/hyperlink" Target="http://www.zelfhulp.be/" TargetMode="External"/><Relationship Id="rId1" Type="http://schemas.openxmlformats.org/officeDocument/2006/relationships/slideLayout" Target="../slideLayouts/slideLayout2.xml"/><Relationship Id="rId4" Type="http://schemas.openxmlformats.org/officeDocument/2006/relationships/hyperlink" Target="http://www.huisarts.be/"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aspha.be/" TargetMode="External"/><Relationship Id="rId3" Type="http://schemas.openxmlformats.org/officeDocument/2006/relationships/hyperlink" Target="http://www.awel.be/chat" TargetMode="External"/><Relationship Id="rId7" Type="http://schemas.openxmlformats.org/officeDocument/2006/relationships/hyperlink" Target="http://www.zelfmoord1813.be/" TargetMode="External"/><Relationship Id="rId2" Type="http://schemas.openxmlformats.org/officeDocument/2006/relationships/hyperlink" Target="http://www.tele-onthaal.be/" TargetMode="External"/><Relationship Id="rId1" Type="http://schemas.openxmlformats.org/officeDocument/2006/relationships/slideLayout" Target="../slideLayouts/slideLayout2.xml"/><Relationship Id="rId6" Type="http://schemas.openxmlformats.org/officeDocument/2006/relationships/hyperlink" Target="http://www.missingyou.be/" TargetMode="External"/><Relationship Id="rId5" Type="http://schemas.openxmlformats.org/officeDocument/2006/relationships/hyperlink" Target="http://www.werkgroepverder.be/" TargetMode="External"/><Relationship Id="rId4" Type="http://schemas.openxmlformats.org/officeDocument/2006/relationships/hyperlink" Target="http://www.similes.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zelfmoord1813.be/BackUp" TargetMode="External"/><Relationship Id="rId2" Type="http://schemas.openxmlformats.org/officeDocument/2006/relationships/hyperlink" Target="http://www.ontrackagain.b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clbzov.sharepoint.com/_layouts/15/guestaccess.aspx?guestaccesstoken=ug4nJ0VRsXiwfFSJlmPttbcFLU5p6fXZE%2bOtNb8G9VM%3d&amp;docid=0b22063fb11564f52b20616e1444257c8"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clbzov.sharepoint.com/_layouts/15/guestaccess.aspx?guestaccesstoken=J1So69w9pEL5iSSdHy0ol2ECYJ75e5Pv1tf6rYCqxDs%3d&amp;docid=04ed2fd85478a4d02bc1dd05b08b98e18"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hlinkClick r:id="rId3" action="ppaction://hlinksldjump"/>
          </p:cNvPr>
          <p:cNvSpPr/>
          <p:nvPr/>
        </p:nvSpPr>
        <p:spPr>
          <a:xfrm>
            <a:off x="1045029" y="1254034"/>
            <a:ext cx="1606731" cy="274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8" name="Rechthoek 7">
            <a:hlinkClick r:id="rId4" action="ppaction://hlinksldjump"/>
          </p:cNvPr>
          <p:cNvSpPr/>
          <p:nvPr/>
        </p:nvSpPr>
        <p:spPr>
          <a:xfrm>
            <a:off x="1737360" y="1619793"/>
            <a:ext cx="796834" cy="26125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nl-BE" dirty="0"/>
          </a:p>
        </p:txBody>
      </p:sp>
      <p:sp>
        <p:nvSpPr>
          <p:cNvPr id="7" name="Tekstvak 6"/>
          <p:cNvSpPr txBox="1"/>
          <p:nvPr/>
        </p:nvSpPr>
        <p:spPr>
          <a:xfrm>
            <a:off x="3931922" y="274321"/>
            <a:ext cx="3592284" cy="461665"/>
          </a:xfrm>
          <a:prstGeom prst="rect">
            <a:avLst/>
          </a:prstGeom>
          <a:noFill/>
          <a:ln>
            <a:solidFill>
              <a:schemeClr val="tx1"/>
            </a:solidFill>
          </a:ln>
        </p:spPr>
        <p:txBody>
          <a:bodyPr wrap="square" rtlCol="0">
            <a:spAutoFit/>
          </a:bodyPr>
          <a:lstStyle/>
          <a:p>
            <a:pPr algn="ctr"/>
            <a:r>
              <a:rPr lang="nl-BE" sz="2400" dirty="0" err="1" smtClean="0">
                <a:latin typeface="Rockwell" panose="02060603020205020403" pitchFamily="18" charset="0"/>
              </a:rPr>
              <a:t>Mindmap</a:t>
            </a:r>
            <a:r>
              <a:rPr lang="nl-BE" sz="2400" dirty="0" smtClean="0">
                <a:latin typeface="Rockwell" panose="02060603020205020403" pitchFamily="18" charset="0"/>
              </a:rPr>
              <a:t> Suïcide</a:t>
            </a:r>
            <a:endParaRPr lang="nl-BE" sz="2400" dirty="0">
              <a:latin typeface="Rockwell" panose="02060603020205020403" pitchFamily="18" charset="0"/>
            </a:endParaRPr>
          </a:p>
        </p:txBody>
      </p:sp>
      <p:sp>
        <p:nvSpPr>
          <p:cNvPr id="9" name="Rechthoek 8">
            <a:hlinkClick r:id="rId5" action="ppaction://hlinksldjump"/>
          </p:cNvPr>
          <p:cNvSpPr/>
          <p:nvPr/>
        </p:nvSpPr>
        <p:spPr>
          <a:xfrm>
            <a:off x="1045029" y="1959427"/>
            <a:ext cx="1489165" cy="261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Rechthoek 9">
            <a:hlinkClick r:id="rId6" action="ppaction://hlinksldjump"/>
          </p:cNvPr>
          <p:cNvSpPr/>
          <p:nvPr/>
        </p:nvSpPr>
        <p:spPr>
          <a:xfrm>
            <a:off x="901337" y="2272937"/>
            <a:ext cx="1632857" cy="2220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 name="Rechthoek 10">
            <a:hlinkClick r:id="rId7" action="ppaction://hlinksldjump"/>
          </p:cNvPr>
          <p:cNvSpPr/>
          <p:nvPr/>
        </p:nvSpPr>
        <p:spPr>
          <a:xfrm>
            <a:off x="391886" y="2599509"/>
            <a:ext cx="2011680" cy="235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Rechthoek 11">
            <a:hlinkClick r:id="rId8" action="ppaction://hlinksldjump"/>
          </p:cNvPr>
          <p:cNvSpPr/>
          <p:nvPr/>
        </p:nvSpPr>
        <p:spPr>
          <a:xfrm>
            <a:off x="901337" y="2978331"/>
            <a:ext cx="1567543" cy="182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13" name="Rechthoek 12">
            <a:hlinkClick r:id="rId9" action="ppaction://hlinksldjump"/>
          </p:cNvPr>
          <p:cNvSpPr/>
          <p:nvPr/>
        </p:nvSpPr>
        <p:spPr>
          <a:xfrm>
            <a:off x="391886" y="4323806"/>
            <a:ext cx="757645" cy="1436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Rechthoek 13">
            <a:hlinkClick r:id="rId10" action="ppaction://hlinksldjump"/>
          </p:cNvPr>
          <p:cNvSpPr/>
          <p:nvPr/>
        </p:nvSpPr>
        <p:spPr>
          <a:xfrm>
            <a:off x="300446" y="4637314"/>
            <a:ext cx="875211" cy="1959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Rechthoek 14">
            <a:hlinkClick r:id="rId11" action="ppaction://hlinksldjump"/>
          </p:cNvPr>
          <p:cNvSpPr/>
          <p:nvPr/>
        </p:nvSpPr>
        <p:spPr>
          <a:xfrm>
            <a:off x="93025" y="4985544"/>
            <a:ext cx="1056506" cy="200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Rechthoek 15">
            <a:hlinkClick r:id="rId12" action="ppaction://hlinksldjump"/>
          </p:cNvPr>
          <p:cNvSpPr/>
          <p:nvPr/>
        </p:nvSpPr>
        <p:spPr>
          <a:xfrm>
            <a:off x="3344091" y="5351305"/>
            <a:ext cx="1097280" cy="213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Rechthoek 16">
            <a:hlinkClick r:id="rId13" action="ppaction://hlinksldjump"/>
          </p:cNvPr>
          <p:cNvSpPr/>
          <p:nvPr/>
        </p:nvSpPr>
        <p:spPr>
          <a:xfrm>
            <a:off x="5081451" y="5290457"/>
            <a:ext cx="940526"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8" name="Rechthoek 17">
            <a:hlinkClick r:id="rId14" action="ppaction://hlinksldjump"/>
          </p:cNvPr>
          <p:cNvSpPr/>
          <p:nvPr/>
        </p:nvSpPr>
        <p:spPr>
          <a:xfrm>
            <a:off x="2534194" y="1562757"/>
            <a:ext cx="1201783" cy="313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	</a:t>
            </a:r>
          </a:p>
          <a:p>
            <a:pPr algn="ctr"/>
            <a:r>
              <a:rPr lang="nl-BE" dirty="0" smtClean="0"/>
              <a:t>;</a:t>
            </a:r>
            <a:endParaRPr lang="nl-BE" dirty="0"/>
          </a:p>
        </p:txBody>
      </p:sp>
      <p:sp>
        <p:nvSpPr>
          <p:cNvPr id="19" name="Rechthoek 18">
            <a:hlinkClick r:id="rId15" action="ppaction://hlinksldjump"/>
          </p:cNvPr>
          <p:cNvSpPr/>
          <p:nvPr/>
        </p:nvSpPr>
        <p:spPr>
          <a:xfrm>
            <a:off x="7236823" y="1920240"/>
            <a:ext cx="1149531" cy="352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0" name="Rechthoek 19">
            <a:hlinkClick r:id="rId16" action="ppaction://hlinksldjump"/>
          </p:cNvPr>
          <p:cNvSpPr/>
          <p:nvPr/>
        </p:nvSpPr>
        <p:spPr>
          <a:xfrm>
            <a:off x="7236823" y="2272937"/>
            <a:ext cx="1894114" cy="326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1" name="Rechthoek 20">
            <a:hlinkClick r:id="rId17" action="ppaction://hlinksldjump"/>
          </p:cNvPr>
          <p:cNvSpPr/>
          <p:nvPr/>
        </p:nvSpPr>
        <p:spPr>
          <a:xfrm>
            <a:off x="7236823" y="2625634"/>
            <a:ext cx="1959428" cy="313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2" name="Rechthoek 21">
            <a:hlinkClick r:id="rId18" action="ppaction://hlinksldjump"/>
          </p:cNvPr>
          <p:cNvSpPr/>
          <p:nvPr/>
        </p:nvSpPr>
        <p:spPr>
          <a:xfrm>
            <a:off x="7236823" y="2978331"/>
            <a:ext cx="4598126"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Rechthoek 22">
            <a:hlinkClick r:id="rId19" action="ppaction://hlinksldjump"/>
          </p:cNvPr>
          <p:cNvSpPr/>
          <p:nvPr/>
        </p:nvSpPr>
        <p:spPr>
          <a:xfrm>
            <a:off x="6322423" y="3644537"/>
            <a:ext cx="2259874" cy="326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24" name="Afbeelding 23">
            <a:hlinkClick r:id="rId3" action="ppaction://hlinksldjump"/>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91886" y="1351836"/>
            <a:ext cx="10058400" cy="4749058"/>
          </a:xfrm>
          <a:prstGeom prst="rect">
            <a:avLst/>
          </a:prstGeom>
        </p:spPr>
      </p:pic>
      <p:sp>
        <p:nvSpPr>
          <p:cNvPr id="2" name="Tekstvak 1">
            <a:hlinkClick r:id="rId21" action="ppaction://hlinksldjump"/>
          </p:cNvPr>
          <p:cNvSpPr txBox="1"/>
          <p:nvPr/>
        </p:nvSpPr>
        <p:spPr>
          <a:xfrm>
            <a:off x="8582297" y="5900839"/>
            <a:ext cx="2334747" cy="400110"/>
          </a:xfrm>
          <a:prstGeom prst="rect">
            <a:avLst/>
          </a:prstGeom>
          <a:noFill/>
        </p:spPr>
        <p:txBody>
          <a:bodyPr wrap="square" rtlCol="0">
            <a:spAutoFit/>
          </a:bodyPr>
          <a:lstStyle/>
          <a:p>
            <a:r>
              <a:rPr lang="nl-BE" sz="2000" b="1" dirty="0" smtClean="0"/>
              <a:t>Crisisteam</a:t>
            </a:r>
            <a:endParaRPr lang="nl-BE" sz="2000" b="1" dirty="0"/>
          </a:p>
        </p:txBody>
      </p:sp>
      <p:sp>
        <p:nvSpPr>
          <p:cNvPr id="50" name="Tekstvak 49">
            <a:hlinkClick r:id="rId3" action="ppaction://hlinksldjump"/>
          </p:cNvPr>
          <p:cNvSpPr txBox="1"/>
          <p:nvPr/>
        </p:nvSpPr>
        <p:spPr>
          <a:xfrm>
            <a:off x="7236823" y="1959427"/>
            <a:ext cx="1039785" cy="369332"/>
          </a:xfrm>
          <a:prstGeom prst="rect">
            <a:avLst/>
          </a:prstGeom>
          <a:noFill/>
        </p:spPr>
        <p:txBody>
          <a:bodyPr wrap="square" rtlCol="0">
            <a:spAutoFit/>
          </a:bodyPr>
          <a:lstStyle/>
          <a:p>
            <a:endParaRPr lang="nl-NL" dirty="0"/>
          </a:p>
        </p:txBody>
      </p:sp>
      <p:sp>
        <p:nvSpPr>
          <p:cNvPr id="3" name="Tekstvak 2">
            <a:hlinkClick r:id="rId4" action="ppaction://hlinksldjump"/>
          </p:cNvPr>
          <p:cNvSpPr txBox="1"/>
          <p:nvPr/>
        </p:nvSpPr>
        <p:spPr>
          <a:xfrm>
            <a:off x="7236823" y="2495006"/>
            <a:ext cx="619290" cy="369332"/>
          </a:xfrm>
          <a:prstGeom prst="rect">
            <a:avLst/>
          </a:prstGeom>
          <a:noFill/>
        </p:spPr>
        <p:txBody>
          <a:bodyPr wrap="square" rtlCol="0">
            <a:spAutoFit/>
          </a:bodyPr>
          <a:lstStyle/>
          <a:p>
            <a:endParaRPr lang="nl-NL" dirty="0"/>
          </a:p>
        </p:txBody>
      </p:sp>
      <p:sp>
        <p:nvSpPr>
          <p:cNvPr id="4" name="Tekstvak 3">
            <a:hlinkClick r:id="rId13" action="ppaction://hlinksldjump"/>
          </p:cNvPr>
          <p:cNvSpPr txBox="1"/>
          <p:nvPr/>
        </p:nvSpPr>
        <p:spPr>
          <a:xfrm>
            <a:off x="2468880" y="1619793"/>
            <a:ext cx="622050" cy="369332"/>
          </a:xfrm>
          <a:prstGeom prst="rect">
            <a:avLst/>
          </a:prstGeom>
          <a:noFill/>
        </p:spPr>
        <p:txBody>
          <a:bodyPr wrap="square" rtlCol="0">
            <a:spAutoFit/>
          </a:bodyPr>
          <a:lstStyle/>
          <a:p>
            <a:endParaRPr lang="nl-NL" dirty="0"/>
          </a:p>
        </p:txBody>
      </p:sp>
      <p:sp>
        <p:nvSpPr>
          <p:cNvPr id="6" name="Tekstvak 5">
            <a:hlinkClick r:id="rId9" action="ppaction://hlinksldjump"/>
          </p:cNvPr>
          <p:cNvSpPr txBox="1"/>
          <p:nvPr/>
        </p:nvSpPr>
        <p:spPr>
          <a:xfrm>
            <a:off x="664458" y="1935984"/>
            <a:ext cx="669702" cy="369332"/>
          </a:xfrm>
          <a:prstGeom prst="rect">
            <a:avLst/>
          </a:prstGeom>
          <a:noFill/>
        </p:spPr>
        <p:txBody>
          <a:bodyPr wrap="square" rtlCol="0">
            <a:spAutoFit/>
          </a:bodyPr>
          <a:lstStyle/>
          <a:p>
            <a:endParaRPr lang="nl-NL" dirty="0"/>
          </a:p>
        </p:txBody>
      </p:sp>
      <p:sp>
        <p:nvSpPr>
          <p:cNvPr id="25" name="Tekstvak 24">
            <a:hlinkClick r:id="rId10" action="ppaction://hlinksldjump"/>
          </p:cNvPr>
          <p:cNvSpPr txBox="1"/>
          <p:nvPr/>
        </p:nvSpPr>
        <p:spPr>
          <a:xfrm>
            <a:off x="664458" y="2356786"/>
            <a:ext cx="733268" cy="369332"/>
          </a:xfrm>
          <a:prstGeom prst="rect">
            <a:avLst/>
          </a:prstGeom>
          <a:noFill/>
        </p:spPr>
        <p:txBody>
          <a:bodyPr wrap="square" rtlCol="0">
            <a:spAutoFit/>
          </a:bodyPr>
          <a:lstStyle/>
          <a:p>
            <a:endParaRPr lang="nl-NL" dirty="0"/>
          </a:p>
        </p:txBody>
      </p:sp>
      <p:sp>
        <p:nvSpPr>
          <p:cNvPr id="26" name="Tekstvak 25">
            <a:hlinkClick r:id="rId22" action="ppaction://hlinksldjump"/>
          </p:cNvPr>
          <p:cNvSpPr txBox="1"/>
          <p:nvPr/>
        </p:nvSpPr>
        <p:spPr>
          <a:xfrm>
            <a:off x="603984" y="2871782"/>
            <a:ext cx="776448" cy="369332"/>
          </a:xfrm>
          <a:prstGeom prst="rect">
            <a:avLst/>
          </a:prstGeom>
          <a:noFill/>
        </p:spPr>
        <p:txBody>
          <a:bodyPr wrap="square" rtlCol="0">
            <a:spAutoFit/>
          </a:bodyPr>
          <a:lstStyle/>
          <a:p>
            <a:endParaRPr lang="nl-NL" dirty="0"/>
          </a:p>
        </p:txBody>
      </p:sp>
      <p:sp>
        <p:nvSpPr>
          <p:cNvPr id="27" name="Tekstvak 26">
            <a:hlinkClick r:id="rId9" action="ppaction://hlinksldjump"/>
          </p:cNvPr>
          <p:cNvSpPr txBox="1"/>
          <p:nvPr/>
        </p:nvSpPr>
        <p:spPr>
          <a:xfrm>
            <a:off x="1478219" y="2384804"/>
            <a:ext cx="502276" cy="369332"/>
          </a:xfrm>
          <a:prstGeom prst="rect">
            <a:avLst/>
          </a:prstGeom>
          <a:noFill/>
        </p:spPr>
        <p:txBody>
          <a:bodyPr wrap="square" rtlCol="0">
            <a:spAutoFit/>
          </a:bodyPr>
          <a:lstStyle/>
          <a:p>
            <a:endParaRPr lang="nl-NL" dirty="0"/>
          </a:p>
        </p:txBody>
      </p:sp>
      <p:sp>
        <p:nvSpPr>
          <p:cNvPr id="28" name="Tekstvak 27">
            <a:hlinkClick r:id="rId15" action="ppaction://hlinksldjump"/>
          </p:cNvPr>
          <p:cNvSpPr txBox="1"/>
          <p:nvPr/>
        </p:nvSpPr>
        <p:spPr>
          <a:xfrm>
            <a:off x="2403566" y="2831959"/>
            <a:ext cx="731519" cy="369332"/>
          </a:xfrm>
          <a:prstGeom prst="rect">
            <a:avLst/>
          </a:prstGeom>
          <a:noFill/>
        </p:spPr>
        <p:txBody>
          <a:bodyPr wrap="square" rtlCol="0">
            <a:spAutoFit/>
          </a:bodyPr>
          <a:lstStyle/>
          <a:p>
            <a:endParaRPr lang="nl-NL" dirty="0"/>
          </a:p>
        </p:txBody>
      </p:sp>
      <p:sp>
        <p:nvSpPr>
          <p:cNvPr id="29" name="Tekstvak 28">
            <a:hlinkClick r:id="rId16" action="ppaction://hlinksldjump"/>
          </p:cNvPr>
          <p:cNvSpPr txBox="1"/>
          <p:nvPr/>
        </p:nvSpPr>
        <p:spPr>
          <a:xfrm>
            <a:off x="1880315" y="3278777"/>
            <a:ext cx="1210615" cy="261610"/>
          </a:xfrm>
          <a:prstGeom prst="rect">
            <a:avLst/>
          </a:prstGeom>
          <a:noFill/>
        </p:spPr>
        <p:txBody>
          <a:bodyPr wrap="square" rtlCol="0">
            <a:spAutoFit/>
          </a:bodyPr>
          <a:lstStyle/>
          <a:p>
            <a:endParaRPr lang="nl-NL" sz="1050" dirty="0"/>
          </a:p>
        </p:txBody>
      </p:sp>
      <p:sp>
        <p:nvSpPr>
          <p:cNvPr id="30" name="Tekstvak 29">
            <a:hlinkClick r:id="rId17" action="ppaction://hlinksldjump"/>
          </p:cNvPr>
          <p:cNvSpPr txBox="1"/>
          <p:nvPr/>
        </p:nvSpPr>
        <p:spPr>
          <a:xfrm>
            <a:off x="1880315" y="3709829"/>
            <a:ext cx="1254770" cy="261610"/>
          </a:xfrm>
          <a:prstGeom prst="rect">
            <a:avLst/>
          </a:prstGeom>
          <a:noFill/>
        </p:spPr>
        <p:txBody>
          <a:bodyPr wrap="square" rtlCol="0">
            <a:spAutoFit/>
          </a:bodyPr>
          <a:lstStyle/>
          <a:p>
            <a:endParaRPr lang="nl-NL" sz="1050" dirty="0"/>
          </a:p>
        </p:txBody>
      </p:sp>
      <p:sp>
        <p:nvSpPr>
          <p:cNvPr id="31" name="Tekstvak 30">
            <a:hlinkClick r:id="rId17" action="ppaction://hlinksldjump"/>
          </p:cNvPr>
          <p:cNvSpPr txBox="1"/>
          <p:nvPr/>
        </p:nvSpPr>
        <p:spPr>
          <a:xfrm>
            <a:off x="1880315" y="4156237"/>
            <a:ext cx="1254770" cy="369332"/>
          </a:xfrm>
          <a:prstGeom prst="rect">
            <a:avLst/>
          </a:prstGeom>
          <a:noFill/>
        </p:spPr>
        <p:txBody>
          <a:bodyPr wrap="square" rtlCol="0">
            <a:spAutoFit/>
          </a:bodyPr>
          <a:lstStyle/>
          <a:p>
            <a:endParaRPr lang="nl-NL" dirty="0"/>
          </a:p>
        </p:txBody>
      </p:sp>
      <p:sp>
        <p:nvSpPr>
          <p:cNvPr id="32" name="Tekstvak 31">
            <a:hlinkClick r:id="rId23" action="ppaction://hlinksldjump"/>
          </p:cNvPr>
          <p:cNvSpPr txBox="1"/>
          <p:nvPr/>
        </p:nvSpPr>
        <p:spPr>
          <a:xfrm>
            <a:off x="1880315" y="4901082"/>
            <a:ext cx="1210615" cy="369332"/>
          </a:xfrm>
          <a:prstGeom prst="rect">
            <a:avLst/>
          </a:prstGeom>
          <a:noFill/>
        </p:spPr>
        <p:txBody>
          <a:bodyPr wrap="square" rtlCol="0">
            <a:spAutoFit/>
          </a:bodyPr>
          <a:lstStyle/>
          <a:p>
            <a:endParaRPr lang="nl-NL" dirty="0"/>
          </a:p>
        </p:txBody>
      </p:sp>
      <p:sp>
        <p:nvSpPr>
          <p:cNvPr id="33" name="Tekstvak 32">
            <a:hlinkClick r:id="rId15" action="ppaction://hlinksldjump"/>
          </p:cNvPr>
          <p:cNvSpPr txBox="1"/>
          <p:nvPr/>
        </p:nvSpPr>
        <p:spPr>
          <a:xfrm>
            <a:off x="3344090" y="3949415"/>
            <a:ext cx="1279424" cy="261610"/>
          </a:xfrm>
          <a:prstGeom prst="rect">
            <a:avLst/>
          </a:prstGeom>
          <a:noFill/>
        </p:spPr>
        <p:txBody>
          <a:bodyPr wrap="square" rtlCol="0">
            <a:spAutoFit/>
          </a:bodyPr>
          <a:lstStyle/>
          <a:p>
            <a:endParaRPr lang="nl-NL" sz="1100" dirty="0"/>
          </a:p>
        </p:txBody>
      </p:sp>
      <p:sp>
        <p:nvSpPr>
          <p:cNvPr id="34" name="Tekstvak 33">
            <a:hlinkClick r:id="rId3" action="ppaction://hlinksldjump"/>
          </p:cNvPr>
          <p:cNvSpPr txBox="1"/>
          <p:nvPr/>
        </p:nvSpPr>
        <p:spPr>
          <a:xfrm>
            <a:off x="7212123" y="2033341"/>
            <a:ext cx="1039785" cy="261610"/>
          </a:xfrm>
          <a:prstGeom prst="rect">
            <a:avLst/>
          </a:prstGeom>
          <a:noFill/>
        </p:spPr>
        <p:txBody>
          <a:bodyPr wrap="square" rtlCol="0">
            <a:spAutoFit/>
          </a:bodyPr>
          <a:lstStyle/>
          <a:p>
            <a:endParaRPr lang="nl-NL" sz="1100" dirty="0"/>
          </a:p>
        </p:txBody>
      </p:sp>
      <p:sp>
        <p:nvSpPr>
          <p:cNvPr id="35" name="Tekstvak 34">
            <a:hlinkClick r:id="rId4" action="ppaction://hlinksldjump"/>
          </p:cNvPr>
          <p:cNvSpPr txBox="1"/>
          <p:nvPr/>
        </p:nvSpPr>
        <p:spPr>
          <a:xfrm>
            <a:off x="7236823" y="2475235"/>
            <a:ext cx="753272" cy="261610"/>
          </a:xfrm>
          <a:prstGeom prst="rect">
            <a:avLst/>
          </a:prstGeom>
          <a:noFill/>
        </p:spPr>
        <p:txBody>
          <a:bodyPr wrap="square" rtlCol="0">
            <a:spAutoFit/>
          </a:bodyPr>
          <a:lstStyle/>
          <a:p>
            <a:endParaRPr lang="nl-NL" sz="1050" dirty="0"/>
          </a:p>
        </p:txBody>
      </p:sp>
      <p:sp>
        <p:nvSpPr>
          <p:cNvPr id="36" name="Tekstvak 35">
            <a:hlinkClick r:id="rId24" action="ppaction://hlinksldjump"/>
          </p:cNvPr>
          <p:cNvSpPr txBox="1"/>
          <p:nvPr/>
        </p:nvSpPr>
        <p:spPr>
          <a:xfrm>
            <a:off x="7229693" y="2897437"/>
            <a:ext cx="1149531" cy="276999"/>
          </a:xfrm>
          <a:prstGeom prst="rect">
            <a:avLst/>
          </a:prstGeom>
          <a:noFill/>
        </p:spPr>
        <p:txBody>
          <a:bodyPr wrap="square" rtlCol="0">
            <a:spAutoFit/>
          </a:bodyPr>
          <a:lstStyle/>
          <a:p>
            <a:endParaRPr lang="nl-NL" sz="1200"/>
          </a:p>
        </p:txBody>
      </p:sp>
      <p:sp>
        <p:nvSpPr>
          <p:cNvPr id="37" name="Tekstvak 36">
            <a:hlinkClick r:id="rId6" action="ppaction://hlinksldjump"/>
          </p:cNvPr>
          <p:cNvSpPr txBox="1"/>
          <p:nvPr/>
        </p:nvSpPr>
        <p:spPr>
          <a:xfrm>
            <a:off x="7236823" y="3317965"/>
            <a:ext cx="1149531" cy="307777"/>
          </a:xfrm>
          <a:prstGeom prst="rect">
            <a:avLst/>
          </a:prstGeom>
          <a:noFill/>
        </p:spPr>
        <p:txBody>
          <a:bodyPr wrap="square" rtlCol="0">
            <a:spAutoFit/>
          </a:bodyPr>
          <a:lstStyle/>
          <a:p>
            <a:endParaRPr lang="nl-NL" sz="1400" dirty="0"/>
          </a:p>
        </p:txBody>
      </p:sp>
      <p:sp>
        <p:nvSpPr>
          <p:cNvPr id="38" name="Tekstvak 37">
            <a:hlinkClick r:id="rId7" action="ppaction://hlinksldjump"/>
          </p:cNvPr>
          <p:cNvSpPr txBox="1"/>
          <p:nvPr/>
        </p:nvSpPr>
        <p:spPr>
          <a:xfrm>
            <a:off x="7229693" y="3819369"/>
            <a:ext cx="1345474" cy="369332"/>
          </a:xfrm>
          <a:prstGeom prst="rect">
            <a:avLst/>
          </a:prstGeom>
          <a:noFill/>
        </p:spPr>
        <p:txBody>
          <a:bodyPr wrap="square" rtlCol="0">
            <a:spAutoFit/>
          </a:bodyPr>
          <a:lstStyle/>
          <a:p>
            <a:endParaRPr lang="nl-NL" dirty="0"/>
          </a:p>
        </p:txBody>
      </p:sp>
      <p:sp>
        <p:nvSpPr>
          <p:cNvPr id="39" name="Tekstvak 38">
            <a:hlinkClick r:id="rId8" action="ppaction://hlinksldjump"/>
          </p:cNvPr>
          <p:cNvSpPr txBox="1"/>
          <p:nvPr/>
        </p:nvSpPr>
        <p:spPr>
          <a:xfrm>
            <a:off x="7236823" y="4363340"/>
            <a:ext cx="1250354" cy="261610"/>
          </a:xfrm>
          <a:prstGeom prst="rect">
            <a:avLst/>
          </a:prstGeom>
          <a:noFill/>
        </p:spPr>
        <p:txBody>
          <a:bodyPr wrap="square" rtlCol="0">
            <a:spAutoFit/>
          </a:bodyPr>
          <a:lstStyle/>
          <a:p>
            <a:endParaRPr lang="nl-NL" sz="1100" dirty="0"/>
          </a:p>
        </p:txBody>
      </p:sp>
      <p:sp>
        <p:nvSpPr>
          <p:cNvPr id="40" name="Tekstvak 39">
            <a:hlinkClick r:id="rId14" action="ppaction://hlinksldjump"/>
          </p:cNvPr>
          <p:cNvSpPr txBox="1"/>
          <p:nvPr/>
        </p:nvSpPr>
        <p:spPr>
          <a:xfrm>
            <a:off x="6322423" y="4833257"/>
            <a:ext cx="889700" cy="232904"/>
          </a:xfrm>
          <a:prstGeom prst="rect">
            <a:avLst/>
          </a:prstGeom>
          <a:noFill/>
        </p:spPr>
        <p:txBody>
          <a:bodyPr wrap="square" rtlCol="0">
            <a:spAutoFit/>
          </a:bodyPr>
          <a:lstStyle/>
          <a:p>
            <a:endParaRPr lang="nl-NL" sz="1100" dirty="0"/>
          </a:p>
        </p:txBody>
      </p:sp>
      <p:sp>
        <p:nvSpPr>
          <p:cNvPr id="41" name="Tekstvak 40">
            <a:hlinkClick r:id="rId12" action="ppaction://hlinksldjump"/>
          </p:cNvPr>
          <p:cNvSpPr txBox="1"/>
          <p:nvPr/>
        </p:nvSpPr>
        <p:spPr>
          <a:xfrm>
            <a:off x="6021977" y="5351305"/>
            <a:ext cx="855341" cy="276999"/>
          </a:xfrm>
          <a:prstGeom prst="rect">
            <a:avLst/>
          </a:prstGeom>
          <a:noFill/>
        </p:spPr>
        <p:txBody>
          <a:bodyPr wrap="square" rtlCol="0">
            <a:spAutoFit/>
          </a:bodyPr>
          <a:lstStyle/>
          <a:p>
            <a:endParaRPr lang="nl-NL" sz="1200" dirty="0"/>
          </a:p>
        </p:txBody>
      </p:sp>
      <p:sp>
        <p:nvSpPr>
          <p:cNvPr id="42" name="Tekstvak 41">
            <a:hlinkClick r:id="rId25" action="ppaction://hlinksldjump"/>
          </p:cNvPr>
          <p:cNvSpPr txBox="1"/>
          <p:nvPr/>
        </p:nvSpPr>
        <p:spPr>
          <a:xfrm>
            <a:off x="3696788" y="5458041"/>
            <a:ext cx="1235820" cy="369332"/>
          </a:xfrm>
          <a:prstGeom prst="rect">
            <a:avLst/>
          </a:prstGeom>
          <a:noFill/>
        </p:spPr>
        <p:txBody>
          <a:bodyPr wrap="square" rtlCol="0">
            <a:spAutoFit/>
          </a:bodyPr>
          <a:lstStyle/>
          <a:p>
            <a:endParaRPr lang="nl-NL" dirty="0"/>
          </a:p>
        </p:txBody>
      </p:sp>
    </p:spTree>
    <p:extLst>
      <p:ext uri="{BB962C8B-B14F-4D97-AF65-F5344CB8AC3E}">
        <p14:creationId xmlns:p14="http://schemas.microsoft.com/office/powerpoint/2010/main" val="2247665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Verklarend Model</a:t>
            </a:r>
            <a:endParaRPr lang="nl-BE" b="1" u="sng"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fr-BE" sz="2900" b="1" dirty="0" err="1"/>
              <a:t>Psychologische</a:t>
            </a:r>
            <a:r>
              <a:rPr lang="fr-BE" sz="2900" b="1" dirty="0"/>
              <a:t> </a:t>
            </a:r>
            <a:r>
              <a:rPr lang="fr-BE" sz="2900" b="1" dirty="0" err="1"/>
              <a:t>risicofactoren</a:t>
            </a:r>
            <a:endParaRPr lang="nl-BE" sz="2900" dirty="0"/>
          </a:p>
          <a:p>
            <a:pPr lvl="1"/>
            <a:r>
              <a:rPr lang="fr-BE" sz="2600" dirty="0" err="1"/>
              <a:t>Persoonlijkheidskenmerken</a:t>
            </a:r>
            <a:endParaRPr lang="nl-BE" sz="2600" dirty="0"/>
          </a:p>
          <a:p>
            <a:pPr lvl="1"/>
            <a:r>
              <a:rPr lang="fr-BE" sz="2600" dirty="0" err="1"/>
              <a:t>Impulsiviteit</a:t>
            </a:r>
            <a:endParaRPr lang="nl-BE" sz="2600" dirty="0"/>
          </a:p>
          <a:p>
            <a:pPr lvl="1"/>
            <a:r>
              <a:rPr lang="fr-BE" sz="2600" dirty="0" err="1"/>
              <a:t>Hopeloosheid</a:t>
            </a:r>
            <a:endParaRPr lang="nl-BE" sz="2600" dirty="0"/>
          </a:p>
          <a:p>
            <a:pPr lvl="1"/>
            <a:r>
              <a:rPr lang="fr-BE" sz="2600" dirty="0" err="1"/>
              <a:t>Denkfouten</a:t>
            </a:r>
            <a:r>
              <a:rPr lang="fr-BE" sz="2600" dirty="0"/>
              <a:t> (</a:t>
            </a:r>
            <a:r>
              <a:rPr lang="fr-BE" sz="2600" dirty="0" err="1"/>
              <a:t>dichotoom</a:t>
            </a:r>
            <a:r>
              <a:rPr lang="fr-BE" sz="2600" dirty="0"/>
              <a:t> </a:t>
            </a:r>
            <a:r>
              <a:rPr lang="fr-BE" sz="2600" dirty="0" err="1"/>
              <a:t>denken</a:t>
            </a:r>
            <a:r>
              <a:rPr lang="fr-BE" sz="2600" dirty="0"/>
              <a:t>, </a:t>
            </a:r>
            <a:r>
              <a:rPr lang="fr-BE" sz="2600" dirty="0" err="1"/>
              <a:t>overgeneraliseren</a:t>
            </a:r>
            <a:r>
              <a:rPr lang="fr-BE" sz="2600" dirty="0"/>
              <a:t>, </a:t>
            </a:r>
            <a:r>
              <a:rPr lang="fr-BE" sz="2600" dirty="0" err="1"/>
              <a:t>attentional</a:t>
            </a:r>
            <a:r>
              <a:rPr lang="fr-BE" sz="2600" dirty="0"/>
              <a:t> </a:t>
            </a:r>
            <a:r>
              <a:rPr lang="fr-BE" sz="2600" dirty="0" err="1"/>
              <a:t>bias</a:t>
            </a:r>
            <a:r>
              <a:rPr lang="fr-BE" sz="2600" dirty="0"/>
              <a:t>, </a:t>
            </a:r>
            <a:r>
              <a:rPr lang="fr-BE" sz="2600" dirty="0" err="1"/>
              <a:t>geheugenblokkade</a:t>
            </a:r>
            <a:r>
              <a:rPr lang="fr-BE" sz="2600" dirty="0"/>
              <a:t>, </a:t>
            </a:r>
            <a:r>
              <a:rPr lang="fr-BE" sz="2600" dirty="0" err="1"/>
              <a:t>suïcide</a:t>
            </a:r>
            <a:r>
              <a:rPr lang="fr-BE" sz="2600" dirty="0"/>
              <a:t> </a:t>
            </a:r>
            <a:r>
              <a:rPr lang="fr-BE" sz="2600" dirty="0" err="1"/>
              <a:t>als</a:t>
            </a:r>
            <a:r>
              <a:rPr lang="fr-BE" sz="2600" dirty="0"/>
              <a:t> </a:t>
            </a:r>
            <a:r>
              <a:rPr lang="fr-BE" sz="2600" dirty="0" err="1"/>
              <a:t>enige</a:t>
            </a:r>
            <a:r>
              <a:rPr lang="fr-BE" sz="2600" dirty="0"/>
              <a:t> </a:t>
            </a:r>
            <a:r>
              <a:rPr lang="fr-BE" sz="2600" dirty="0" err="1"/>
              <a:t>oplossing</a:t>
            </a:r>
            <a:r>
              <a:rPr lang="fr-BE" sz="2600" dirty="0"/>
              <a:t>, ‘no escape, no </a:t>
            </a:r>
            <a:r>
              <a:rPr lang="fr-BE" sz="2600" dirty="0" err="1"/>
              <a:t>rescue</a:t>
            </a:r>
            <a:r>
              <a:rPr lang="fr-BE" sz="2600" dirty="0"/>
              <a:t>’, …)</a:t>
            </a:r>
            <a:endParaRPr lang="nl-BE" sz="2600" dirty="0"/>
          </a:p>
          <a:p>
            <a:pPr lvl="1"/>
            <a:r>
              <a:rPr lang="fr-BE" sz="2600" dirty="0"/>
              <a:t>Rigide </a:t>
            </a:r>
            <a:r>
              <a:rPr lang="fr-BE" sz="2600" dirty="0" err="1"/>
              <a:t>denken</a:t>
            </a:r>
            <a:r>
              <a:rPr lang="fr-BE" sz="2600" dirty="0"/>
              <a:t> en </a:t>
            </a:r>
            <a:r>
              <a:rPr lang="fr-BE" sz="2600" dirty="0" err="1"/>
              <a:t>beperkte</a:t>
            </a:r>
            <a:r>
              <a:rPr lang="fr-BE" sz="2600" dirty="0"/>
              <a:t> </a:t>
            </a:r>
            <a:r>
              <a:rPr lang="fr-BE" sz="2600" dirty="0" err="1"/>
              <a:t>probleemoplossingsvaardigheden</a:t>
            </a:r>
            <a:endParaRPr lang="nl-BE" sz="2600" dirty="0"/>
          </a:p>
          <a:p>
            <a:pPr marL="0" indent="0">
              <a:buNone/>
            </a:pPr>
            <a:r>
              <a:rPr lang="fr-BE" sz="2900" b="1" dirty="0" err="1"/>
              <a:t>Psychiatrische</a:t>
            </a:r>
            <a:r>
              <a:rPr lang="fr-BE" sz="2900" b="1" dirty="0"/>
              <a:t> </a:t>
            </a:r>
            <a:r>
              <a:rPr lang="fr-BE" sz="2900" b="1" dirty="0" err="1"/>
              <a:t>Risicofactoren</a:t>
            </a:r>
            <a:endParaRPr lang="nl-BE" sz="2900" dirty="0"/>
          </a:p>
          <a:p>
            <a:pPr lvl="1"/>
            <a:r>
              <a:rPr lang="fr-BE" sz="2600" dirty="0" err="1"/>
              <a:t>Depressie</a:t>
            </a:r>
            <a:r>
              <a:rPr lang="fr-BE" sz="2600" dirty="0"/>
              <a:t> (60-70 %)</a:t>
            </a:r>
            <a:endParaRPr lang="nl-BE" sz="2600" dirty="0"/>
          </a:p>
          <a:p>
            <a:pPr lvl="1"/>
            <a:r>
              <a:rPr lang="fr-BE" sz="2600" dirty="0" err="1"/>
              <a:t>Gedragsstoornis</a:t>
            </a:r>
            <a:r>
              <a:rPr lang="fr-BE" sz="2600" dirty="0"/>
              <a:t> </a:t>
            </a:r>
            <a:endParaRPr lang="nl-BE" sz="2600" dirty="0"/>
          </a:p>
          <a:p>
            <a:pPr lvl="1"/>
            <a:r>
              <a:rPr lang="fr-BE" sz="2600" dirty="0" err="1"/>
              <a:t>Alcohol</a:t>
            </a:r>
            <a:r>
              <a:rPr lang="fr-BE" sz="2600" dirty="0"/>
              <a:t>- en </a:t>
            </a:r>
            <a:r>
              <a:rPr lang="fr-BE" sz="2600" dirty="0" err="1"/>
              <a:t>drugmisbruik</a:t>
            </a:r>
            <a:endParaRPr lang="nl-BE" sz="2600" dirty="0"/>
          </a:p>
          <a:p>
            <a:pPr lvl="1"/>
            <a:r>
              <a:rPr lang="fr-BE" sz="2600" dirty="0" err="1"/>
              <a:t>Posttraumatische</a:t>
            </a:r>
            <a:r>
              <a:rPr lang="fr-BE" sz="2600" dirty="0"/>
              <a:t> </a:t>
            </a:r>
            <a:r>
              <a:rPr lang="fr-BE" sz="2600" dirty="0" err="1"/>
              <a:t>stresstoornis</a:t>
            </a:r>
            <a:endParaRPr lang="nl-BE" sz="2600" dirty="0"/>
          </a:p>
          <a:p>
            <a:pPr lvl="1"/>
            <a:r>
              <a:rPr lang="fr-BE" sz="2600" dirty="0"/>
              <a:t>Autisme-</a:t>
            </a:r>
            <a:r>
              <a:rPr lang="fr-BE" sz="2600" dirty="0" err="1"/>
              <a:t>spectrumstoornis</a:t>
            </a:r>
            <a:endParaRPr lang="nl-BE" sz="2600" dirty="0"/>
          </a:p>
          <a:p>
            <a:pPr lvl="1"/>
            <a:r>
              <a:rPr lang="fr-BE" sz="2600" dirty="0" err="1"/>
              <a:t>Schizofrenie</a:t>
            </a:r>
            <a:r>
              <a:rPr lang="fr-BE" sz="2600" dirty="0"/>
              <a:t> (</a:t>
            </a:r>
            <a:r>
              <a:rPr lang="fr-BE" sz="2600" dirty="0" err="1"/>
              <a:t>psychotische</a:t>
            </a:r>
            <a:r>
              <a:rPr lang="fr-BE" sz="2600" dirty="0"/>
              <a:t> </a:t>
            </a:r>
            <a:r>
              <a:rPr lang="fr-BE" sz="2600" dirty="0" err="1"/>
              <a:t>declenchering</a:t>
            </a:r>
            <a:r>
              <a:rPr lang="fr-BE" sz="2600" dirty="0"/>
              <a:t>)</a:t>
            </a:r>
            <a:endParaRPr lang="nl-BE" sz="2600" dirty="0"/>
          </a:p>
          <a:p>
            <a:pPr lvl="1"/>
            <a:r>
              <a:rPr lang="fr-BE" sz="2600" dirty="0" err="1"/>
              <a:t>Persoonlijkheidsstoornis</a:t>
            </a:r>
            <a:r>
              <a:rPr lang="fr-BE" sz="2600" dirty="0"/>
              <a:t> (borderline, </a:t>
            </a:r>
            <a:r>
              <a:rPr lang="fr-BE" sz="2600" dirty="0" err="1"/>
              <a:t>narcistische</a:t>
            </a:r>
            <a:r>
              <a:rPr lang="fr-BE" sz="2600" dirty="0"/>
              <a:t>)</a:t>
            </a:r>
            <a:endParaRPr lang="nl-BE" sz="2600" dirty="0"/>
          </a:p>
          <a:p>
            <a:pPr lvl="1"/>
            <a:r>
              <a:rPr lang="fr-BE" sz="2600" dirty="0" err="1"/>
              <a:t>Eetstoornis</a:t>
            </a:r>
            <a:r>
              <a:rPr lang="fr-BE" sz="2600" dirty="0"/>
              <a:t>	</a:t>
            </a:r>
            <a:endParaRPr lang="fr-BE" sz="2600" dirty="0" smtClean="0"/>
          </a:p>
          <a:p>
            <a:pPr lvl="0"/>
            <a:endParaRPr lang="nl-BE" dirty="0"/>
          </a:p>
          <a:p>
            <a:pPr marL="0" lvl="0" indent="0">
              <a:buNone/>
            </a:pPr>
            <a:endParaRPr lang="nl-BE" dirty="0"/>
          </a:p>
          <a:p>
            <a:pPr marL="0" indent="0">
              <a:buNone/>
            </a:pPr>
            <a:endParaRPr lang="nl-BE" dirty="0"/>
          </a:p>
        </p:txBody>
      </p:sp>
    </p:spTree>
    <p:extLst>
      <p:ext uri="{BB962C8B-B14F-4D97-AF65-F5344CB8AC3E}">
        <p14:creationId xmlns:p14="http://schemas.microsoft.com/office/powerpoint/2010/main" val="269539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Verklarend Model</a:t>
            </a:r>
            <a:endParaRPr lang="nl-BE" b="1" u="sng"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ijdelijke aanduiding voor inhoud 2"/>
          <p:cNvSpPr>
            <a:spLocks noGrp="1"/>
          </p:cNvSpPr>
          <p:nvPr>
            <p:ph idx="1"/>
          </p:nvPr>
        </p:nvSpPr>
        <p:spPr/>
        <p:txBody>
          <a:bodyPr>
            <a:normAutofit/>
          </a:bodyPr>
          <a:lstStyle/>
          <a:p>
            <a:pPr marL="0" indent="0">
              <a:buNone/>
            </a:pPr>
            <a:r>
              <a:rPr lang="nl-BE" sz="2000" b="1" dirty="0" smtClean="0"/>
              <a:t>Psychosociale </a:t>
            </a:r>
            <a:r>
              <a:rPr lang="nl-BE" sz="2000" b="1" dirty="0"/>
              <a:t>risicofactoren</a:t>
            </a:r>
            <a:endParaRPr lang="nl-BE" sz="2000" dirty="0"/>
          </a:p>
          <a:p>
            <a:pPr lvl="0"/>
            <a:r>
              <a:rPr lang="nl-BE" sz="2000" dirty="0"/>
              <a:t>Traumatische ervaringen binnen het gezin van oorsprong (seksueel  - fysiek misbruik / mishandeling, verwaarlozing)</a:t>
            </a:r>
          </a:p>
          <a:p>
            <a:pPr lvl="0"/>
            <a:r>
              <a:rPr lang="nl-BE" sz="2000" dirty="0"/>
              <a:t>Relatieproblemen – echtscheiding</a:t>
            </a:r>
          </a:p>
          <a:p>
            <a:pPr lvl="0"/>
            <a:r>
              <a:rPr lang="nl-BE" sz="2000" dirty="0"/>
              <a:t>Psychiatrische problematiek – suïcidaal gedrag gezinsleden,… </a:t>
            </a:r>
          </a:p>
          <a:p>
            <a:pPr lvl="1"/>
            <a:r>
              <a:rPr lang="nl-BE" sz="2000" dirty="0" smtClean="0"/>
              <a:t>KOPP (</a:t>
            </a:r>
            <a:r>
              <a:rPr lang="nl-NL" sz="2000" b="1" u="sng" dirty="0">
                <a:hlinkClick r:id="rId2"/>
              </a:rPr>
              <a:t>www.kopp-vlaanderen.be</a:t>
            </a:r>
            <a:r>
              <a:rPr lang="nl-NL" sz="2000" b="1" dirty="0"/>
              <a:t>)</a:t>
            </a:r>
            <a:endParaRPr lang="nl-BE" sz="2000" dirty="0"/>
          </a:p>
          <a:p>
            <a:pPr lvl="1"/>
            <a:endParaRPr lang="nl-BE" sz="2000" dirty="0"/>
          </a:p>
          <a:p>
            <a:pPr lvl="1"/>
            <a:r>
              <a:rPr lang="nl-BE" sz="2000" dirty="0"/>
              <a:t>Geïsoleerd leven, weinig vrienden</a:t>
            </a:r>
          </a:p>
          <a:p>
            <a:pPr lvl="0"/>
            <a:r>
              <a:rPr lang="nl-BE" sz="2000" dirty="0"/>
              <a:t>Lichamelijke ziekte (AIDS, kanker, chronische pijn,…)</a:t>
            </a:r>
          </a:p>
          <a:p>
            <a:pPr marL="0" indent="0">
              <a:buNone/>
            </a:pPr>
            <a:r>
              <a:rPr lang="nl-BE" sz="2600" dirty="0"/>
              <a:t> </a:t>
            </a:r>
          </a:p>
          <a:p>
            <a:pPr marL="0" indent="0">
              <a:buNone/>
            </a:pPr>
            <a:endParaRPr lang="nl-BE" dirty="0"/>
          </a:p>
        </p:txBody>
      </p:sp>
    </p:spTree>
    <p:extLst>
      <p:ext uri="{BB962C8B-B14F-4D97-AF65-F5344CB8AC3E}">
        <p14:creationId xmlns:p14="http://schemas.microsoft.com/office/powerpoint/2010/main" val="229014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Verklarend Model</a:t>
            </a:r>
            <a:endParaRPr lang="nl-BE" b="1" u="sng"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ijdelijke aanduiding voor inhoud 2"/>
          <p:cNvSpPr>
            <a:spLocks noGrp="1"/>
          </p:cNvSpPr>
          <p:nvPr>
            <p:ph idx="1"/>
          </p:nvPr>
        </p:nvSpPr>
        <p:spPr/>
        <p:txBody>
          <a:bodyPr>
            <a:normAutofit/>
          </a:bodyPr>
          <a:lstStyle/>
          <a:p>
            <a:pPr marL="0" indent="0">
              <a:buNone/>
            </a:pPr>
            <a:r>
              <a:rPr lang="nl-BE" sz="2000" b="1" dirty="0" smtClean="0">
                <a:latin typeface="+mj-lt"/>
              </a:rPr>
              <a:t>Uit </a:t>
            </a:r>
            <a:r>
              <a:rPr lang="nl-BE" sz="2000" b="1" dirty="0"/>
              <a:t>wetenschappelijk onderzoek </a:t>
            </a:r>
            <a:r>
              <a:rPr lang="nl-BE" sz="2000" b="1" dirty="0">
                <a:latin typeface="+mj-lt"/>
              </a:rPr>
              <a:t>blijkt dat 30 à 70% van de kinderen van ouders met een psychisch probleem zelf een psychische probleem ontwikkelt, wat op zijn beurt aanleiding kan geven tot suïcidale </a:t>
            </a:r>
            <a:r>
              <a:rPr lang="nl-BE" sz="2000" b="1" dirty="0" err="1">
                <a:latin typeface="+mj-lt"/>
              </a:rPr>
              <a:t>ideatie</a:t>
            </a:r>
            <a:r>
              <a:rPr lang="nl-BE" sz="2000" b="1" dirty="0">
                <a:latin typeface="+mj-lt"/>
              </a:rPr>
              <a:t>. </a:t>
            </a:r>
            <a:endParaRPr lang="nl-BE" sz="2000" b="1" dirty="0" smtClean="0">
              <a:latin typeface="+mj-lt"/>
            </a:endParaRPr>
          </a:p>
          <a:p>
            <a:pPr marL="0" indent="0">
              <a:buNone/>
            </a:pPr>
            <a:r>
              <a:rPr lang="nl-BE" sz="2000" b="1" dirty="0" smtClean="0">
                <a:latin typeface="+mj-lt"/>
              </a:rPr>
              <a:t>Deze </a:t>
            </a:r>
            <a:r>
              <a:rPr lang="nl-BE" sz="2000" b="1" dirty="0">
                <a:latin typeface="+mj-lt"/>
              </a:rPr>
              <a:t>zijn voornamelijk het resultaat van spanningsvolle opvoedingssituaties en niet op de eerste plaats erfelijk bepaald</a:t>
            </a:r>
            <a:r>
              <a:rPr lang="en-US" sz="2000" b="1" dirty="0">
                <a:latin typeface="+mj-lt"/>
              </a:rPr>
              <a:t>. (</a:t>
            </a:r>
            <a:r>
              <a:rPr lang="en-GB" sz="2000" b="1" i="1" dirty="0" err="1">
                <a:latin typeface="+mj-lt"/>
              </a:rPr>
              <a:t>Beardslee</a:t>
            </a:r>
            <a:r>
              <a:rPr lang="en-GB" sz="2000" b="1" i="1" dirty="0">
                <a:latin typeface="+mj-lt"/>
              </a:rPr>
              <a:t>, </a:t>
            </a:r>
            <a:r>
              <a:rPr lang="en-GB" sz="2000" b="1" i="1" dirty="0" err="1">
                <a:latin typeface="+mj-lt"/>
              </a:rPr>
              <a:t>Versage</a:t>
            </a:r>
            <a:r>
              <a:rPr lang="en-GB" sz="2000" b="1" i="1" dirty="0">
                <a:latin typeface="+mj-lt"/>
              </a:rPr>
              <a:t> &amp; Gladstone, 1998)</a:t>
            </a:r>
            <a:endParaRPr lang="nl-BE" sz="2000" b="1" dirty="0">
              <a:latin typeface="+mj-lt"/>
            </a:endParaRPr>
          </a:p>
          <a:p>
            <a:pPr lvl="1"/>
            <a:r>
              <a:rPr lang="nl-NL" sz="2000" b="1" dirty="0">
                <a:latin typeface="+mj-lt"/>
              </a:rPr>
              <a:t>Jonge </a:t>
            </a:r>
            <a:r>
              <a:rPr lang="nl-NL" sz="2000" b="1" dirty="0" err="1">
                <a:latin typeface="+mj-lt"/>
              </a:rPr>
              <a:t>pogers</a:t>
            </a:r>
            <a:r>
              <a:rPr lang="nl-NL" sz="2000" b="1" dirty="0">
                <a:latin typeface="+mj-lt"/>
              </a:rPr>
              <a:t> groeien vaak op in gezinnen met veel onrust</a:t>
            </a:r>
            <a:endParaRPr lang="nl-BE" sz="2000" b="1" dirty="0">
              <a:latin typeface="+mj-lt"/>
            </a:endParaRPr>
          </a:p>
          <a:p>
            <a:pPr lvl="1"/>
            <a:r>
              <a:rPr lang="nl-NL" sz="2000" b="1" dirty="0">
                <a:latin typeface="+mj-lt"/>
              </a:rPr>
              <a:t>Onrust begint in kindertijd, vermindert niet in adolescentie. </a:t>
            </a:r>
            <a:endParaRPr lang="nl-BE" sz="2000" b="1" dirty="0">
              <a:latin typeface="+mj-lt"/>
            </a:endParaRPr>
          </a:p>
          <a:p>
            <a:pPr lvl="1"/>
            <a:r>
              <a:rPr lang="nl-NL" sz="2000" b="1" dirty="0">
                <a:latin typeface="+mj-lt"/>
              </a:rPr>
              <a:t>Accumulatie van negatieve gebeurtenissen</a:t>
            </a:r>
            <a:endParaRPr lang="nl-BE" sz="2000" b="1" dirty="0">
              <a:latin typeface="+mj-lt"/>
            </a:endParaRPr>
          </a:p>
          <a:p>
            <a:pPr lvl="1"/>
            <a:r>
              <a:rPr lang="nl-NL" sz="2000" b="1" dirty="0">
                <a:latin typeface="+mj-lt"/>
              </a:rPr>
              <a:t>Geringe steun in gezin</a:t>
            </a:r>
            <a:endParaRPr lang="nl-BE" sz="2000" b="1" dirty="0">
              <a:latin typeface="+mj-lt"/>
            </a:endParaRPr>
          </a:p>
          <a:p>
            <a:pPr lvl="1"/>
            <a:r>
              <a:rPr lang="nl-NL" sz="2000" b="1" dirty="0">
                <a:latin typeface="+mj-lt"/>
              </a:rPr>
              <a:t>Fysiek en seksueel misbruik</a:t>
            </a:r>
            <a:endParaRPr lang="nl-BE" sz="2000" b="1" dirty="0">
              <a:latin typeface="+mj-lt"/>
            </a:endParaRPr>
          </a:p>
          <a:p>
            <a:pPr marL="0" lvl="0" indent="0">
              <a:buNone/>
            </a:pPr>
            <a:endParaRPr lang="nl-BE" dirty="0"/>
          </a:p>
          <a:p>
            <a:pPr marL="0" indent="0">
              <a:buNone/>
            </a:pPr>
            <a:endParaRPr lang="nl-BE" dirty="0"/>
          </a:p>
        </p:txBody>
      </p:sp>
    </p:spTree>
    <p:extLst>
      <p:ext uri="{BB962C8B-B14F-4D97-AF65-F5344CB8AC3E}">
        <p14:creationId xmlns:p14="http://schemas.microsoft.com/office/powerpoint/2010/main" val="3245522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Signalen </a:t>
            </a:r>
            <a:r>
              <a:rPr lang="nl-BE" b="1" u="sng" dirty="0"/>
              <a:t>h</a:t>
            </a:r>
            <a:r>
              <a:rPr lang="nl-BE" b="1" u="sng" dirty="0" smtClean="0"/>
              <a:t>erkennen</a:t>
            </a:r>
            <a:endParaRPr lang="nl-BE" b="1" u="sng"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BE" sz="2200" b="1" dirty="0" err="1">
                <a:latin typeface="+mj-lt"/>
              </a:rPr>
              <a:t>Nonverbale</a:t>
            </a:r>
            <a:r>
              <a:rPr lang="nl-BE" sz="2200" b="1" dirty="0">
                <a:latin typeface="+mj-lt"/>
              </a:rPr>
              <a:t> signalen</a:t>
            </a:r>
          </a:p>
          <a:p>
            <a:pPr lvl="1"/>
            <a:r>
              <a:rPr lang="nl-BE" sz="2200" dirty="0">
                <a:latin typeface="+mj-lt"/>
              </a:rPr>
              <a:t>Somberheid, depressie, '</a:t>
            </a:r>
            <a:r>
              <a:rPr lang="nl-BE" sz="2200" dirty="0" err="1">
                <a:latin typeface="+mj-lt"/>
              </a:rPr>
              <a:t>smiling</a:t>
            </a:r>
            <a:r>
              <a:rPr lang="nl-BE" sz="2200" dirty="0">
                <a:latin typeface="+mj-lt"/>
              </a:rPr>
              <a:t> </a:t>
            </a:r>
            <a:r>
              <a:rPr lang="nl-BE" sz="2200" dirty="0" err="1">
                <a:latin typeface="+mj-lt"/>
              </a:rPr>
              <a:t>depression</a:t>
            </a:r>
            <a:r>
              <a:rPr lang="nl-BE" sz="2200" dirty="0">
                <a:latin typeface="+mj-lt"/>
              </a:rPr>
              <a:t>'</a:t>
            </a:r>
          </a:p>
          <a:p>
            <a:pPr lvl="1"/>
            <a:r>
              <a:rPr lang="nl-BE" sz="2200" dirty="0">
                <a:latin typeface="+mj-lt"/>
              </a:rPr>
              <a:t>Plotse gedragsverandering: spijbelen, weglopen, schoolprestaties dalen, agressie, alcohol of druggebruik, ...</a:t>
            </a:r>
          </a:p>
          <a:p>
            <a:pPr marL="0" indent="0">
              <a:buNone/>
            </a:pPr>
            <a:endParaRPr lang="nl-NL" sz="2200" b="1" dirty="0" smtClean="0">
              <a:latin typeface="+mj-lt"/>
            </a:endParaRPr>
          </a:p>
          <a:p>
            <a:pPr marL="0" indent="0">
              <a:buNone/>
            </a:pPr>
            <a:r>
              <a:rPr lang="nl-NL" sz="2200" b="1" dirty="0" smtClean="0">
                <a:latin typeface="+mj-lt"/>
              </a:rPr>
              <a:t>(</a:t>
            </a:r>
            <a:r>
              <a:rPr lang="nl-NL" sz="2200" b="1" dirty="0">
                <a:latin typeface="+mj-lt"/>
              </a:rPr>
              <a:t>Signalen in gedrag)</a:t>
            </a:r>
            <a:endParaRPr lang="nl-BE" sz="2200" dirty="0">
              <a:latin typeface="+mj-lt"/>
            </a:endParaRPr>
          </a:p>
          <a:p>
            <a:pPr lvl="1"/>
            <a:r>
              <a:rPr lang="nl-BE" sz="2200" dirty="0">
                <a:latin typeface="+mj-lt"/>
              </a:rPr>
              <a:t>Zich isoleren, terugtrekken, stiller zijn</a:t>
            </a:r>
          </a:p>
          <a:p>
            <a:pPr lvl="1"/>
            <a:r>
              <a:rPr lang="nl-NL" sz="2200" dirty="0">
                <a:latin typeface="+mj-lt"/>
              </a:rPr>
              <a:t>Lusteloosheid, futloosheid</a:t>
            </a:r>
            <a:endParaRPr lang="nl-BE" sz="2200" dirty="0">
              <a:latin typeface="+mj-lt"/>
            </a:endParaRPr>
          </a:p>
          <a:p>
            <a:pPr lvl="1"/>
            <a:r>
              <a:rPr lang="nl-NL" sz="2200" dirty="0">
                <a:latin typeface="+mj-lt"/>
              </a:rPr>
              <a:t>Sombere stemming</a:t>
            </a:r>
            <a:endParaRPr lang="nl-BE" sz="2200" dirty="0">
              <a:latin typeface="+mj-lt"/>
            </a:endParaRPr>
          </a:p>
          <a:p>
            <a:pPr lvl="1"/>
            <a:r>
              <a:rPr lang="nl-NL" sz="2200" dirty="0">
                <a:latin typeface="+mj-lt"/>
              </a:rPr>
              <a:t>Interesseverlies; de neiging om activiteiten die men vroeger graag deed te verwaarlozen</a:t>
            </a:r>
            <a:endParaRPr lang="nl-BE" sz="2200" dirty="0">
              <a:latin typeface="+mj-lt"/>
            </a:endParaRPr>
          </a:p>
          <a:p>
            <a:pPr lvl="1"/>
            <a:r>
              <a:rPr lang="nl-NL" sz="2200" dirty="0">
                <a:latin typeface="+mj-lt"/>
              </a:rPr>
              <a:t>Slaapstoornissen: te veel/ te weinig</a:t>
            </a:r>
            <a:endParaRPr lang="nl-BE" sz="2200" dirty="0">
              <a:latin typeface="+mj-lt"/>
            </a:endParaRPr>
          </a:p>
          <a:p>
            <a:pPr lvl="1"/>
            <a:r>
              <a:rPr lang="nl-NL" sz="2200" dirty="0">
                <a:latin typeface="+mj-lt"/>
              </a:rPr>
              <a:t>Concentratiestoornissen, vergeetachtigheid</a:t>
            </a:r>
            <a:endParaRPr lang="nl-BE" sz="2200" dirty="0">
              <a:latin typeface="+mj-lt"/>
            </a:endParaRPr>
          </a:p>
          <a:p>
            <a:pPr lvl="1"/>
            <a:r>
              <a:rPr lang="nl-NL" sz="2200" dirty="0">
                <a:latin typeface="+mj-lt"/>
              </a:rPr>
              <a:t>Plotse huilbuien</a:t>
            </a:r>
            <a:endParaRPr lang="nl-BE" sz="2200" dirty="0">
              <a:latin typeface="+mj-lt"/>
            </a:endParaRPr>
          </a:p>
          <a:p>
            <a:pPr lvl="1"/>
            <a:r>
              <a:rPr lang="nl-NL" sz="2200" dirty="0">
                <a:latin typeface="+mj-lt"/>
              </a:rPr>
              <a:t>Zichzelf en het huishouden verwaarlozen</a:t>
            </a:r>
            <a:endParaRPr lang="nl-BE" sz="2200" dirty="0">
              <a:latin typeface="+mj-lt"/>
            </a:endParaRPr>
          </a:p>
          <a:p>
            <a:endParaRPr lang="nl-BE" dirty="0">
              <a:latin typeface="+mj-lt"/>
            </a:endParaRPr>
          </a:p>
        </p:txBody>
      </p:sp>
    </p:spTree>
    <p:extLst>
      <p:ext uri="{BB962C8B-B14F-4D97-AF65-F5344CB8AC3E}">
        <p14:creationId xmlns:p14="http://schemas.microsoft.com/office/powerpoint/2010/main" val="81670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Signalen herkennen</a:t>
            </a:r>
            <a:endParaRPr lang="nl-BE" b="1" u="sng" dirty="0"/>
          </a:p>
        </p:txBody>
      </p:sp>
      <p:sp>
        <p:nvSpPr>
          <p:cNvPr id="3" name="Tijdelijke aanduiding voor inhoud 2"/>
          <p:cNvSpPr>
            <a:spLocks noGrp="1"/>
          </p:cNvSpPr>
          <p:nvPr>
            <p:ph idx="1"/>
          </p:nvPr>
        </p:nvSpPr>
        <p:spPr/>
        <p:txBody>
          <a:bodyPr>
            <a:normAutofit lnSpcReduction="10000"/>
          </a:bodyPr>
          <a:lstStyle/>
          <a:p>
            <a:pPr marL="0" indent="0">
              <a:buNone/>
            </a:pPr>
            <a:r>
              <a:rPr lang="nl-BE" sz="2000" b="1" dirty="0"/>
              <a:t>Verbale signalen:</a:t>
            </a:r>
            <a:endParaRPr lang="nl-BE" sz="2000" dirty="0"/>
          </a:p>
          <a:p>
            <a:pPr lvl="1"/>
            <a:r>
              <a:rPr lang="nl-BE" sz="2000" dirty="0"/>
              <a:t>Indirecte signalen </a:t>
            </a:r>
          </a:p>
          <a:p>
            <a:pPr marL="457200" lvl="1" indent="0">
              <a:buNone/>
            </a:pPr>
            <a:r>
              <a:rPr lang="nl-BE" sz="2000" dirty="0"/>
              <a:t> "Ik kan het niet meer aan"</a:t>
            </a:r>
          </a:p>
          <a:p>
            <a:pPr marL="457200" lvl="1" indent="0">
              <a:buNone/>
            </a:pPr>
            <a:r>
              <a:rPr lang="nl-BE" sz="2000" dirty="0"/>
              <a:t> "Ik zie het niet meer zitten"</a:t>
            </a:r>
          </a:p>
          <a:p>
            <a:pPr marL="457200" lvl="1" indent="0">
              <a:buNone/>
            </a:pPr>
            <a:r>
              <a:rPr lang="nl-BE" sz="2000" dirty="0"/>
              <a:t> "Ik heb er genoeg van"</a:t>
            </a:r>
          </a:p>
          <a:p>
            <a:pPr marL="457200" lvl="1" indent="0">
              <a:buNone/>
            </a:pPr>
            <a:r>
              <a:rPr lang="nl-BE" sz="2000" dirty="0"/>
              <a:t> "Ik ben nergens goed voor"</a:t>
            </a:r>
          </a:p>
          <a:p>
            <a:pPr marL="457200" lvl="1" indent="0">
              <a:buNone/>
            </a:pPr>
            <a:r>
              <a:rPr lang="nl-BE" sz="2000" dirty="0"/>
              <a:t> "Niemand kan mij helpen"</a:t>
            </a:r>
          </a:p>
          <a:p>
            <a:pPr lvl="1"/>
            <a:r>
              <a:rPr lang="nl-BE" sz="2000" dirty="0"/>
              <a:t>Directe signalen</a:t>
            </a:r>
          </a:p>
          <a:p>
            <a:pPr marL="457200" lvl="1" indent="0">
              <a:buNone/>
            </a:pPr>
            <a:r>
              <a:rPr lang="nl-BE" sz="2000" dirty="0"/>
              <a:t> "Ik zou willen dat ik er niet meer was"</a:t>
            </a:r>
          </a:p>
          <a:p>
            <a:pPr marL="457200" lvl="1" indent="0">
              <a:buNone/>
            </a:pPr>
            <a:r>
              <a:rPr lang="nl-BE" sz="2000" dirty="0"/>
              <a:t> "Ik wil er een eind aanmaken"</a:t>
            </a:r>
          </a:p>
          <a:p>
            <a:pPr marL="457200" lvl="1" indent="0">
              <a:buNone/>
            </a:pPr>
            <a:r>
              <a:rPr lang="nl-BE" sz="2000" dirty="0"/>
              <a:t> "Ik wou dat ik dood was"</a:t>
            </a:r>
          </a:p>
          <a:p>
            <a:pPr marL="457200" lvl="1" indent="0">
              <a:buNone/>
            </a:pPr>
            <a:r>
              <a:rPr lang="nl-BE" sz="2000" dirty="0"/>
              <a:t> "Hoe kan je het best zelfmoord plegen”</a:t>
            </a:r>
          </a:p>
          <a:p>
            <a:pPr marL="457200" lvl="1" indent="0">
              <a:buNone/>
            </a:pPr>
            <a:r>
              <a:rPr lang="nl-NL" sz="2000" b="1" i="1" dirty="0"/>
              <a:t>Verbale boodschappen die wijzen op hopeloosheid en/of een negatieve kijk op zichzelf/ de omgeving/de toekomst</a:t>
            </a:r>
            <a:endParaRPr lang="nl-BE" sz="2000" dirty="0"/>
          </a:p>
          <a:p>
            <a:pPr marL="0" indent="0">
              <a:buNone/>
            </a:pPr>
            <a:endParaRPr lang="nl-BE" dirty="0"/>
          </a:p>
        </p:txBody>
      </p:sp>
    </p:spTree>
    <p:extLst>
      <p:ext uri="{BB962C8B-B14F-4D97-AF65-F5344CB8AC3E}">
        <p14:creationId xmlns:p14="http://schemas.microsoft.com/office/powerpoint/2010/main" val="2957851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Signalen herkennen</a:t>
            </a:r>
            <a:r>
              <a:rPr lang="nl-BE" dirty="0" smtClean="0"/>
              <a:t>	</a:t>
            </a:r>
            <a:endParaRPr lang="nl-BE" dirty="0"/>
          </a:p>
        </p:txBody>
      </p:sp>
      <p:sp>
        <p:nvSpPr>
          <p:cNvPr id="3" name="Tijdelijke aanduiding voor inhoud 2"/>
          <p:cNvSpPr>
            <a:spLocks noGrp="1"/>
          </p:cNvSpPr>
          <p:nvPr>
            <p:ph idx="1"/>
          </p:nvPr>
        </p:nvSpPr>
        <p:spPr/>
        <p:txBody>
          <a:bodyPr/>
          <a:lstStyle/>
          <a:p>
            <a:pPr marL="0" indent="0">
              <a:buNone/>
            </a:pPr>
            <a:r>
              <a:rPr lang="nl-BE" sz="2000" b="1" dirty="0" smtClean="0"/>
              <a:t>Andere signalen</a:t>
            </a:r>
            <a:r>
              <a:rPr lang="nl-BE" sz="2000" dirty="0" smtClean="0"/>
              <a:t>:</a:t>
            </a:r>
          </a:p>
          <a:p>
            <a:pPr lvl="1"/>
            <a:r>
              <a:rPr lang="nl-BE" sz="2000" dirty="0" smtClean="0"/>
              <a:t>Neiging om onverantwoorde risico’s te nemen, kleine ongelukjes</a:t>
            </a:r>
          </a:p>
          <a:p>
            <a:pPr lvl="1"/>
            <a:r>
              <a:rPr lang="nl-BE" sz="2000" dirty="0" smtClean="0"/>
              <a:t>Afscheid nemen van belangrijke personen en/of plaatsen</a:t>
            </a:r>
          </a:p>
          <a:p>
            <a:pPr lvl="1"/>
            <a:r>
              <a:rPr lang="nl-BE" sz="2000" dirty="0" smtClean="0"/>
              <a:t>(Vermeerderd) alcohol- en druggebruik </a:t>
            </a:r>
          </a:p>
          <a:p>
            <a:pPr lvl="1"/>
            <a:r>
              <a:rPr lang="nl-BE" sz="2000" dirty="0" smtClean="0"/>
              <a:t>Weggeven van persoonlijke spullen</a:t>
            </a:r>
          </a:p>
          <a:p>
            <a:pPr lvl="1"/>
            <a:r>
              <a:rPr lang="nl-BE" sz="2000" dirty="0" smtClean="0"/>
              <a:t>Voorbereidingen treffen voor een suïcidepoging </a:t>
            </a:r>
            <a:r>
              <a:rPr lang="nl-BE" sz="2000" dirty="0" err="1" smtClean="0"/>
              <a:t>bvb</a:t>
            </a:r>
            <a:r>
              <a:rPr lang="nl-BE" sz="2000" dirty="0" smtClean="0"/>
              <a:t> geschikte plaatsen en/of middelen zoeken</a:t>
            </a:r>
          </a:p>
          <a:p>
            <a:pPr lvl="1"/>
            <a:r>
              <a:rPr lang="nl-BE" sz="2000" dirty="0" smtClean="0"/>
              <a:t>Zelfmoordpoging</a:t>
            </a:r>
          </a:p>
          <a:p>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265432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Risicogroepen bij jongeren</a:t>
            </a:r>
            <a:endParaRPr lang="nl-BE" b="1" u="sng" dirty="0"/>
          </a:p>
        </p:txBody>
      </p:sp>
      <p:sp>
        <p:nvSpPr>
          <p:cNvPr id="3" name="Tijdelijke aanduiding voor inhoud 2"/>
          <p:cNvSpPr>
            <a:spLocks noGrp="1"/>
          </p:cNvSpPr>
          <p:nvPr>
            <p:ph idx="1"/>
          </p:nvPr>
        </p:nvSpPr>
        <p:spPr/>
        <p:txBody>
          <a:bodyPr>
            <a:normAutofit/>
          </a:bodyPr>
          <a:lstStyle/>
          <a:p>
            <a:pPr lvl="0"/>
            <a:endParaRPr lang="nl-BE" sz="1800" dirty="0" smtClean="0"/>
          </a:p>
          <a:p>
            <a:pPr lvl="0"/>
            <a:r>
              <a:rPr lang="nl-BE" sz="2000" dirty="0" smtClean="0"/>
              <a:t>KOPP</a:t>
            </a:r>
            <a:endParaRPr lang="nl-BE" sz="2000" dirty="0"/>
          </a:p>
          <a:p>
            <a:pPr lvl="0"/>
            <a:r>
              <a:rPr lang="nl-BE" sz="2000" dirty="0"/>
              <a:t>Holebi's</a:t>
            </a:r>
          </a:p>
          <a:p>
            <a:pPr lvl="0"/>
            <a:r>
              <a:rPr lang="nl-BE" sz="2000" dirty="0"/>
              <a:t>Migrantenmeisjes</a:t>
            </a:r>
          </a:p>
          <a:p>
            <a:pPr lvl="0"/>
            <a:r>
              <a:rPr lang="nl-BE" sz="2000" dirty="0"/>
              <a:t>Hoogbegaafdheid</a:t>
            </a:r>
          </a:p>
          <a:p>
            <a:pPr lvl="0"/>
            <a:r>
              <a:rPr lang="nl-BE" sz="2000" dirty="0" err="1"/>
              <a:t>Kansarmoede</a:t>
            </a:r>
            <a:endParaRPr lang="nl-BE" sz="2000" dirty="0"/>
          </a:p>
          <a:p>
            <a:pPr lvl="0"/>
            <a:r>
              <a:rPr lang="nl-BE" sz="2000" dirty="0"/>
              <a:t>Nabestaande </a:t>
            </a:r>
          </a:p>
          <a:p>
            <a:endParaRPr lang="nl-BE" sz="1800"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544149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Belangrijke factoren</a:t>
            </a:r>
            <a:endParaRPr lang="nl-BE" b="1" u="sng" dirty="0"/>
          </a:p>
        </p:txBody>
      </p:sp>
      <p:sp>
        <p:nvSpPr>
          <p:cNvPr id="3" name="Tijdelijke aanduiding voor inhoud 2"/>
          <p:cNvSpPr>
            <a:spLocks noGrp="1"/>
          </p:cNvSpPr>
          <p:nvPr>
            <p:ph idx="1"/>
          </p:nvPr>
        </p:nvSpPr>
        <p:spPr>
          <a:xfrm>
            <a:off x="838200" y="1825624"/>
            <a:ext cx="10515600" cy="4354087"/>
          </a:xfrm>
        </p:spPr>
        <p:txBody>
          <a:bodyPr>
            <a:normAutofit fontScale="70000" lnSpcReduction="20000"/>
          </a:bodyPr>
          <a:lstStyle/>
          <a:p>
            <a:pPr marL="0" indent="0">
              <a:buNone/>
            </a:pPr>
            <a:r>
              <a:rPr lang="nl-BE" sz="2600" b="1" dirty="0"/>
              <a:t>Uitlokkende factoren</a:t>
            </a:r>
            <a:r>
              <a:rPr lang="nl-BE" sz="2600" dirty="0"/>
              <a:t> = Recente ingrijpende </a:t>
            </a:r>
            <a:r>
              <a:rPr lang="nl-BE" sz="2600" dirty="0" smtClean="0"/>
              <a:t>levensgebeurtenis</a:t>
            </a:r>
            <a:endParaRPr lang="nl-BE" sz="2600" dirty="0"/>
          </a:p>
          <a:p>
            <a:pPr lvl="1"/>
            <a:r>
              <a:rPr lang="nl-BE" sz="2600" dirty="0" smtClean="0"/>
              <a:t>Liefde </a:t>
            </a:r>
            <a:r>
              <a:rPr lang="nl-BE" sz="2600" dirty="0"/>
              <a:t>(relatieproblemen/echtscheiding/ruzie</a:t>
            </a:r>
            <a:r>
              <a:rPr lang="nl-BE" sz="2600" dirty="0" smtClean="0"/>
              <a:t>)</a:t>
            </a:r>
          </a:p>
          <a:p>
            <a:pPr lvl="1"/>
            <a:r>
              <a:rPr lang="nl-BE" sz="2600" dirty="0"/>
              <a:t>Status (vrije tijd/ school</a:t>
            </a:r>
            <a:r>
              <a:rPr lang="nl-BE" sz="2600" dirty="0" smtClean="0"/>
              <a:t>)</a:t>
            </a:r>
          </a:p>
          <a:p>
            <a:pPr lvl="1"/>
            <a:r>
              <a:rPr lang="nl-BE" sz="2600" dirty="0"/>
              <a:t>Familielid (ziekte/verlies</a:t>
            </a:r>
            <a:r>
              <a:rPr lang="nl-BE" sz="2600" dirty="0" smtClean="0"/>
              <a:t>)</a:t>
            </a:r>
          </a:p>
          <a:p>
            <a:pPr lvl="1"/>
            <a:r>
              <a:rPr lang="nl-BE" sz="2600" dirty="0"/>
              <a:t>Vrijheid (gevangenis/opname psychiatrie</a:t>
            </a:r>
            <a:r>
              <a:rPr lang="nl-BE" sz="2600" dirty="0" smtClean="0"/>
              <a:t>)</a:t>
            </a:r>
          </a:p>
          <a:p>
            <a:pPr lvl="1"/>
            <a:r>
              <a:rPr lang="nl-BE" sz="2600" dirty="0"/>
              <a:t>Gezondheid (</a:t>
            </a:r>
            <a:r>
              <a:rPr lang="nl-BE" sz="2600" dirty="0" err="1"/>
              <a:t>lich</a:t>
            </a:r>
            <a:r>
              <a:rPr lang="nl-BE" sz="2600" dirty="0"/>
              <a:t>/psych) </a:t>
            </a:r>
            <a:br>
              <a:rPr lang="nl-BE" sz="2600" dirty="0"/>
            </a:br>
            <a:r>
              <a:rPr lang="nl-BE" sz="2600" dirty="0"/>
              <a:t/>
            </a:r>
            <a:br>
              <a:rPr lang="nl-BE" sz="2600" dirty="0"/>
            </a:br>
            <a:endParaRPr lang="nl-BE" sz="2600" b="1" dirty="0" smtClean="0"/>
          </a:p>
          <a:p>
            <a:pPr marL="0" lvl="0" indent="0">
              <a:buNone/>
            </a:pPr>
            <a:r>
              <a:rPr lang="nl-BE" sz="2600" b="1" dirty="0" err="1" smtClean="0"/>
              <a:t>Ontremmende</a:t>
            </a:r>
            <a:r>
              <a:rPr lang="nl-BE" sz="2600" b="1" dirty="0" smtClean="0"/>
              <a:t> </a:t>
            </a:r>
            <a:r>
              <a:rPr lang="nl-BE" sz="2600" b="1" dirty="0"/>
              <a:t>factoren</a:t>
            </a:r>
            <a:endParaRPr lang="nl-BE" sz="2600" dirty="0"/>
          </a:p>
          <a:p>
            <a:pPr lvl="1"/>
            <a:r>
              <a:rPr lang="nl-BE" sz="2600" dirty="0"/>
              <a:t>Alcohol, medicatie, drugs</a:t>
            </a:r>
          </a:p>
          <a:p>
            <a:pPr lvl="1"/>
            <a:r>
              <a:rPr lang="nl-BE" sz="2600" dirty="0"/>
              <a:t>Impulsiviteit</a:t>
            </a:r>
          </a:p>
          <a:p>
            <a:pPr lvl="1"/>
            <a:r>
              <a:rPr lang="nl-BE" sz="2600" dirty="0"/>
              <a:t>Eerder suïcidaal gedrag</a:t>
            </a:r>
          </a:p>
          <a:p>
            <a:pPr lvl="1"/>
            <a:r>
              <a:rPr lang="nl-BE" sz="2600" dirty="0"/>
              <a:t>Voorbeelden van suïcidaal gedrag in de omgeving (familie, vrienden, media,...)</a:t>
            </a:r>
          </a:p>
          <a:p>
            <a:pPr lvl="1"/>
            <a:r>
              <a:rPr lang="nl-BE" sz="2600" dirty="0"/>
              <a:t>Beschikbaarheid van het suïcide middel</a:t>
            </a:r>
          </a:p>
          <a:p>
            <a:pPr lvl="1"/>
            <a:r>
              <a:rPr lang="nl-BE" sz="2600" dirty="0"/>
              <a:t>Informatie over dodelijkheid van een middel (internet</a:t>
            </a:r>
            <a:r>
              <a:rPr lang="nl-BE" sz="2600" dirty="0" smtClean="0"/>
              <a:t>)</a:t>
            </a:r>
            <a:endParaRPr lang="nl-BE" sz="2600" dirty="0"/>
          </a:p>
          <a:p>
            <a:pPr marL="457200" lvl="1" indent="0">
              <a:buNone/>
            </a:pPr>
            <a:r>
              <a:rPr lang="nl-BE" sz="2600" dirty="0"/>
              <a:t> </a:t>
            </a:r>
          </a:p>
          <a:p>
            <a:pPr marL="457200" lvl="1" indent="0">
              <a:buNone/>
            </a:pPr>
            <a:endParaRPr lang="nl-BE" dirty="0"/>
          </a:p>
          <a:p>
            <a:endParaRPr lang="nl-BE" dirty="0"/>
          </a:p>
        </p:txBody>
      </p:sp>
    </p:spTree>
    <p:extLst>
      <p:ext uri="{BB962C8B-B14F-4D97-AF65-F5344CB8AC3E}">
        <p14:creationId xmlns:p14="http://schemas.microsoft.com/office/powerpoint/2010/main" val="3033903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Belangrijke factoren</a:t>
            </a:r>
            <a:endParaRPr lang="nl-BE" b="1" u="sng" dirty="0"/>
          </a:p>
        </p:txBody>
      </p:sp>
      <p:sp>
        <p:nvSpPr>
          <p:cNvPr id="3" name="Tijdelijke aanduiding voor inhoud 2"/>
          <p:cNvSpPr>
            <a:spLocks noGrp="1"/>
          </p:cNvSpPr>
          <p:nvPr>
            <p:ph idx="1"/>
          </p:nvPr>
        </p:nvSpPr>
        <p:spPr>
          <a:xfrm>
            <a:off x="838200" y="1825624"/>
            <a:ext cx="10515600" cy="4354087"/>
          </a:xfrm>
        </p:spPr>
        <p:txBody>
          <a:bodyPr>
            <a:normAutofit fontScale="47500" lnSpcReduction="20000"/>
          </a:bodyPr>
          <a:lstStyle/>
          <a:p>
            <a:pPr marL="0" lvl="0" indent="0">
              <a:buNone/>
            </a:pPr>
            <a:r>
              <a:rPr lang="nl-BE" sz="4200" b="1" dirty="0"/>
              <a:t>Beschermende </a:t>
            </a:r>
            <a:r>
              <a:rPr lang="nl-BE" sz="4200" b="1" dirty="0" smtClean="0"/>
              <a:t>factoren</a:t>
            </a:r>
            <a:endParaRPr lang="nl-BE" sz="4200" dirty="0"/>
          </a:p>
          <a:p>
            <a:pPr lvl="1"/>
            <a:r>
              <a:rPr lang="nl-BE" sz="4200" dirty="0"/>
              <a:t>Familiale patronen</a:t>
            </a:r>
          </a:p>
          <a:p>
            <a:pPr marL="914400" lvl="2" indent="0">
              <a:buNone/>
            </a:pPr>
            <a:r>
              <a:rPr lang="nl-BE" sz="4200" dirty="0"/>
              <a:t>Goede relatie met familie</a:t>
            </a:r>
          </a:p>
          <a:p>
            <a:pPr marL="914400" lvl="2" indent="0">
              <a:buNone/>
            </a:pPr>
            <a:r>
              <a:rPr lang="nl-BE" sz="4200" dirty="0"/>
              <a:t>Steun van familie</a:t>
            </a:r>
          </a:p>
          <a:p>
            <a:pPr lvl="1"/>
            <a:r>
              <a:rPr lang="nl-BE" sz="4200" dirty="0"/>
              <a:t>Cognitieve stijl en persoonlijkheid</a:t>
            </a:r>
          </a:p>
          <a:p>
            <a:pPr marL="914400" lvl="2" indent="0">
              <a:buNone/>
            </a:pPr>
            <a:r>
              <a:rPr lang="nl-BE" sz="4200" dirty="0"/>
              <a:t>Sociale vaardigheden</a:t>
            </a:r>
          </a:p>
          <a:p>
            <a:pPr marL="914400" lvl="2" indent="0">
              <a:buNone/>
            </a:pPr>
            <a:r>
              <a:rPr lang="nl-BE" sz="4200" dirty="0"/>
              <a:t>Zelfvertrouwen</a:t>
            </a:r>
          </a:p>
          <a:p>
            <a:pPr marL="914400" lvl="2" indent="0">
              <a:buNone/>
            </a:pPr>
            <a:r>
              <a:rPr lang="nl-BE" sz="4200" dirty="0"/>
              <a:t>Hulp zoeken bij moeilijkheden</a:t>
            </a:r>
          </a:p>
          <a:p>
            <a:pPr marL="914400" lvl="2" indent="0">
              <a:buNone/>
            </a:pPr>
            <a:r>
              <a:rPr lang="nl-BE" sz="4200" dirty="0" smtClean="0"/>
              <a:t>Openheid</a:t>
            </a:r>
          </a:p>
          <a:p>
            <a:pPr lvl="1"/>
            <a:r>
              <a:rPr lang="nl-BE" sz="4200" dirty="0"/>
              <a:t>Culturele en </a:t>
            </a:r>
            <a:r>
              <a:rPr lang="nl-BE" sz="4200" dirty="0" err="1"/>
              <a:t>socio</a:t>
            </a:r>
            <a:r>
              <a:rPr lang="nl-BE" sz="4200" dirty="0"/>
              <a:t>-demografische factoren</a:t>
            </a:r>
          </a:p>
          <a:p>
            <a:pPr marL="914400" lvl="2" indent="0">
              <a:buNone/>
            </a:pPr>
            <a:r>
              <a:rPr lang="nl-BE" sz="4200" dirty="0"/>
              <a:t>Sociale integratie</a:t>
            </a:r>
          </a:p>
          <a:p>
            <a:pPr marL="914400" lvl="2" indent="0">
              <a:buNone/>
            </a:pPr>
            <a:r>
              <a:rPr lang="nl-BE" sz="4200" dirty="0"/>
              <a:t>Goede relatie klasgenoten</a:t>
            </a:r>
          </a:p>
          <a:p>
            <a:pPr marL="914400" lvl="2" indent="0">
              <a:buNone/>
            </a:pPr>
            <a:r>
              <a:rPr lang="nl-BE" sz="4200" dirty="0"/>
              <a:t>Goede relatie met leerkrachten/volwassenen</a:t>
            </a:r>
          </a:p>
          <a:p>
            <a:pPr marL="914400" lvl="2" indent="0">
              <a:buNone/>
            </a:pPr>
            <a:r>
              <a:rPr lang="nl-BE" sz="4200" dirty="0"/>
              <a:t>Steun van relevante anderen</a:t>
            </a:r>
          </a:p>
          <a:p>
            <a:pPr marL="914400" lvl="2" indent="0">
              <a:buNone/>
            </a:pPr>
            <a:r>
              <a:rPr lang="nl-BE" sz="4200" dirty="0"/>
              <a:t>Kennis van hulpverlening</a:t>
            </a:r>
          </a:p>
          <a:p>
            <a:pPr marL="457200" lvl="1" indent="0">
              <a:buNone/>
            </a:pPr>
            <a:endParaRPr lang="nl-BE" sz="4200" dirty="0"/>
          </a:p>
          <a:p>
            <a:pPr marL="457200" lvl="1" indent="0">
              <a:buNone/>
            </a:pPr>
            <a:endParaRPr lang="nl-BE" sz="4200" dirty="0" smtClean="0"/>
          </a:p>
          <a:p>
            <a:pPr marL="457200" lvl="1" indent="0">
              <a:buNone/>
            </a:pPr>
            <a:endParaRPr lang="nl-BE" dirty="0"/>
          </a:p>
          <a:p>
            <a:endParaRPr lang="nl-BE" dirty="0"/>
          </a:p>
        </p:txBody>
      </p:sp>
    </p:spTree>
    <p:extLst>
      <p:ext uri="{BB962C8B-B14F-4D97-AF65-F5344CB8AC3E}">
        <p14:creationId xmlns:p14="http://schemas.microsoft.com/office/powerpoint/2010/main" val="1272190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Belangrijke factoren</a:t>
            </a:r>
            <a:endParaRPr lang="nl-BE" b="1" u="sng" dirty="0"/>
          </a:p>
        </p:txBody>
      </p:sp>
      <p:sp>
        <p:nvSpPr>
          <p:cNvPr id="3" name="Tijdelijke aanduiding voor inhoud 2"/>
          <p:cNvSpPr>
            <a:spLocks noGrp="1"/>
          </p:cNvSpPr>
          <p:nvPr>
            <p:ph idx="1"/>
          </p:nvPr>
        </p:nvSpPr>
        <p:spPr>
          <a:xfrm>
            <a:off x="838200" y="1825624"/>
            <a:ext cx="10515600" cy="4354087"/>
          </a:xfrm>
        </p:spPr>
        <p:txBody>
          <a:bodyPr>
            <a:normAutofit/>
          </a:bodyPr>
          <a:lstStyle/>
          <a:p>
            <a:pPr marL="0" indent="0">
              <a:buNone/>
            </a:pPr>
            <a:r>
              <a:rPr lang="nl-BE" sz="2000" b="1" dirty="0"/>
              <a:t>Samengevat:</a:t>
            </a:r>
            <a:endParaRPr lang="nl-BE" sz="2000" dirty="0"/>
          </a:p>
          <a:p>
            <a:pPr marL="0" indent="0">
              <a:buNone/>
            </a:pPr>
            <a:r>
              <a:rPr lang="nl-BE" sz="2000" dirty="0" smtClean="0"/>
              <a:t>Er </a:t>
            </a:r>
            <a:r>
              <a:rPr lang="nl-BE" sz="2000" dirty="0"/>
              <a:t>is NOOIT slechts 1 oorzaak</a:t>
            </a:r>
          </a:p>
          <a:p>
            <a:pPr marL="0" indent="0">
              <a:buNone/>
            </a:pPr>
            <a:r>
              <a:rPr lang="nl-BE" sz="2000" dirty="0"/>
              <a:t>wel een COMBINATIE </a:t>
            </a:r>
          </a:p>
          <a:p>
            <a:pPr marL="0" indent="0">
              <a:buNone/>
            </a:pPr>
            <a:r>
              <a:rPr lang="nl-BE" sz="2000" dirty="0"/>
              <a:t>van verschillende </a:t>
            </a:r>
            <a:r>
              <a:rPr lang="nl-BE" sz="2000" dirty="0" smtClean="0"/>
              <a:t>oorzaken </a:t>
            </a:r>
          </a:p>
          <a:p>
            <a:pPr marL="0" indent="0">
              <a:buNone/>
            </a:pPr>
            <a:r>
              <a:rPr lang="nl-BE" sz="2000" dirty="0" smtClean="0"/>
              <a:t>(kwetsbaarheid</a:t>
            </a:r>
            <a:r>
              <a:rPr lang="nl-BE" sz="2000" dirty="0"/>
              <a:t>, risicofactoren, uitlokkende en </a:t>
            </a:r>
            <a:r>
              <a:rPr lang="nl-BE" sz="2000" dirty="0" err="1"/>
              <a:t>ontremmende</a:t>
            </a:r>
            <a:r>
              <a:rPr lang="nl-BE" sz="2000" dirty="0"/>
              <a:t> factoren)</a:t>
            </a:r>
          </a:p>
          <a:p>
            <a:pPr marL="0" indent="0">
              <a:buNone/>
            </a:pPr>
            <a:r>
              <a:rPr lang="nl-BE" sz="2000" dirty="0"/>
              <a:t>die gedurende langere tijd </a:t>
            </a:r>
          </a:p>
          <a:p>
            <a:pPr marL="0" indent="0">
              <a:buNone/>
            </a:pPr>
            <a:r>
              <a:rPr lang="nl-BE" sz="2000" dirty="0"/>
              <a:t>en vaak tegelijk aanwezig zijn!</a:t>
            </a:r>
          </a:p>
          <a:p>
            <a:pPr marL="0" indent="0">
              <a:buNone/>
            </a:pPr>
            <a:r>
              <a:rPr lang="nl-BE" dirty="0"/>
              <a:t> </a:t>
            </a:r>
          </a:p>
          <a:p>
            <a:pPr marL="0" indent="0">
              <a:buNone/>
            </a:pPr>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27219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u="sng" dirty="0" smtClean="0"/>
              <a:t>Suïcidaal Proces</a:t>
            </a:r>
            <a:endParaRPr lang="nl-BE" b="1" u="sng"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0468" y="1608260"/>
            <a:ext cx="5138157" cy="3859884"/>
          </a:xfrm>
        </p:spPr>
      </p:pic>
    </p:spTree>
    <p:extLst>
      <p:ext uri="{BB962C8B-B14F-4D97-AF65-F5344CB8AC3E}">
        <p14:creationId xmlns:p14="http://schemas.microsoft.com/office/powerpoint/2010/main" val="673735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Crisisplan op school</a:t>
            </a:r>
            <a:endParaRPr lang="nl-BE" b="1" u="sng" dirty="0"/>
          </a:p>
        </p:txBody>
      </p:sp>
      <p:sp>
        <p:nvSpPr>
          <p:cNvPr id="3" name="Tijdelijke aanduiding voor inhoud 2"/>
          <p:cNvSpPr>
            <a:spLocks noGrp="1"/>
          </p:cNvSpPr>
          <p:nvPr>
            <p:ph idx="1"/>
          </p:nvPr>
        </p:nvSpPr>
        <p:spPr>
          <a:xfrm>
            <a:off x="838200" y="1825624"/>
            <a:ext cx="10515600" cy="4679679"/>
          </a:xfrm>
        </p:spPr>
        <p:txBody>
          <a:bodyPr>
            <a:normAutofit fontScale="25000" lnSpcReduction="20000"/>
          </a:bodyPr>
          <a:lstStyle/>
          <a:p>
            <a:pPr marL="0" indent="0">
              <a:buNone/>
            </a:pPr>
            <a:r>
              <a:rPr lang="nl-BE" dirty="0"/>
              <a:t> </a:t>
            </a:r>
            <a:endParaRPr lang="nl-BE" dirty="0" smtClean="0"/>
          </a:p>
          <a:p>
            <a:pPr marL="0" indent="0">
              <a:buNone/>
            </a:pPr>
            <a:endParaRPr lang="nl-BE" dirty="0"/>
          </a:p>
          <a:p>
            <a:pPr marL="0" indent="0">
              <a:buNone/>
            </a:pPr>
            <a:r>
              <a:rPr lang="nl-BE" sz="8000" b="1" dirty="0"/>
              <a:t>Contacteer de ouders en de leerling </a:t>
            </a:r>
          </a:p>
          <a:p>
            <a:pPr marL="0" indent="0">
              <a:buNone/>
            </a:pPr>
            <a:r>
              <a:rPr lang="nl-BE" sz="8000" dirty="0"/>
              <a:t>• Druk uw bezorgdheid uit en bied hulp aan. </a:t>
            </a:r>
          </a:p>
          <a:p>
            <a:pPr marL="0" indent="0">
              <a:buNone/>
            </a:pPr>
            <a:r>
              <a:rPr lang="nl-BE" sz="8000" dirty="0"/>
              <a:t>• Vraag welke informatie naar de leerkrachten en de leerlingen van de school toe kan verspreid worden. Als er geruchten zijn, breng ook de ouders en leerling op de hoogte van wat leerkrachten en medeleerlingen weten. Nagaan of de leerling zal terugkeren naar de klas. Nagaan of de leerlingen op de hoogte mogen zijn van het gebeuren. </a:t>
            </a:r>
          </a:p>
          <a:p>
            <a:pPr marL="0" indent="0">
              <a:buNone/>
            </a:pPr>
            <a:r>
              <a:rPr lang="nl-BE" sz="8000" dirty="0"/>
              <a:t>• Vraag hen of ze recent getuige waren van gedrag of van situaties die de aandacht trokken. Vraag of er binnen de schoolcontext aspecten zijn die problemen veroorzaakten en die kunnen veranderd worden (bijv. op het vlak van pesten, druk op school, steun van de school...). </a:t>
            </a:r>
          </a:p>
          <a:p>
            <a:pPr marL="0" indent="0">
              <a:buNone/>
            </a:pPr>
            <a:r>
              <a:rPr lang="nl-BE" sz="8000" dirty="0"/>
              <a:t>• Vraag of de student/leerling (professionele) hulp kan krijgen. </a:t>
            </a:r>
          </a:p>
          <a:p>
            <a:pPr marL="0" indent="0">
              <a:buNone/>
            </a:pPr>
            <a:r>
              <a:rPr lang="nl-BE" sz="8000" dirty="0"/>
              <a:t>• Denk na over wie de student/leerlingen kan begeleiden (en opvolgen) binnen de school. Vraag wat de ouders en leerling van de school verwachten en stel duidelijk wat wel en niet mogelijk is binnen de schoolcontext. </a:t>
            </a:r>
          </a:p>
          <a:p>
            <a:pPr marL="0" indent="0">
              <a:buNone/>
            </a:pPr>
            <a:endParaRPr lang="nl-BE" sz="8000" dirty="0"/>
          </a:p>
          <a:p>
            <a:pPr marL="0" indent="0">
              <a:buNone/>
            </a:pPr>
            <a:endParaRPr lang="nl-BE" dirty="0"/>
          </a:p>
        </p:txBody>
      </p:sp>
    </p:spTree>
    <p:extLst>
      <p:ext uri="{BB962C8B-B14F-4D97-AF65-F5344CB8AC3E}">
        <p14:creationId xmlns:p14="http://schemas.microsoft.com/office/powerpoint/2010/main" val="4095058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Crisisplan op school</a:t>
            </a:r>
            <a:endParaRPr lang="nl-BE" b="1" u="sng" dirty="0"/>
          </a:p>
        </p:txBody>
      </p:sp>
      <p:sp>
        <p:nvSpPr>
          <p:cNvPr id="3" name="Tijdelijke aanduiding voor inhoud 2"/>
          <p:cNvSpPr>
            <a:spLocks noGrp="1"/>
          </p:cNvSpPr>
          <p:nvPr>
            <p:ph idx="1"/>
          </p:nvPr>
        </p:nvSpPr>
        <p:spPr>
          <a:xfrm>
            <a:off x="838200" y="1828374"/>
            <a:ext cx="10515600" cy="4351338"/>
          </a:xfrm>
        </p:spPr>
        <p:txBody>
          <a:bodyPr>
            <a:normAutofit/>
          </a:bodyPr>
          <a:lstStyle/>
          <a:p>
            <a:pPr marL="0" indent="0">
              <a:buNone/>
            </a:pPr>
            <a:r>
              <a:rPr lang="nl-BE" dirty="0"/>
              <a:t> </a:t>
            </a:r>
          </a:p>
          <a:p>
            <a:pPr marL="0" indent="0">
              <a:buNone/>
            </a:pPr>
            <a:endParaRPr lang="nl-BE" sz="3200" dirty="0"/>
          </a:p>
          <a:p>
            <a:pPr marL="0" indent="0">
              <a:buNone/>
            </a:pPr>
            <a:r>
              <a:rPr lang="nl-BE" sz="2000" b="1" dirty="0"/>
              <a:t>Houd een bijeenkomst voor het schoolpersoneel </a:t>
            </a:r>
          </a:p>
          <a:p>
            <a:pPr marL="0" indent="0">
              <a:buNone/>
            </a:pPr>
            <a:r>
              <a:rPr lang="nl-BE" sz="2000" dirty="0"/>
              <a:t>• Vertel het nieuws aan het schoolpersoneel en laat hen weten waar ze steun kunnen vinden. </a:t>
            </a:r>
          </a:p>
          <a:p>
            <a:pPr marL="0" indent="0">
              <a:buNone/>
            </a:pPr>
            <a:r>
              <a:rPr lang="nl-BE" sz="2000" dirty="0"/>
              <a:t> </a:t>
            </a:r>
          </a:p>
          <a:p>
            <a:pPr marL="0" indent="0">
              <a:buNone/>
            </a:pPr>
            <a:r>
              <a:rPr lang="nl-BE" sz="2000" b="1" dirty="0"/>
              <a:t>Bereid de terugkeer naar school voor </a:t>
            </a:r>
            <a:endParaRPr lang="nl-BE" sz="2000" dirty="0"/>
          </a:p>
          <a:p>
            <a:pPr marL="0" indent="0">
              <a:buNone/>
            </a:pPr>
            <a:r>
              <a:rPr lang="nl-BE" sz="2000" dirty="0"/>
              <a:t>• De terugkeer naar school moet besproken worden met ouders, leerlingenbegeleiders, de leerkracht(en) en de leerling in kwestie.  </a:t>
            </a:r>
          </a:p>
          <a:p>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878172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Draaiboek</a:t>
            </a:r>
            <a:endParaRPr lang="nl-BE" b="1" u="sng" dirty="0"/>
          </a:p>
        </p:txBody>
      </p:sp>
      <p:sp>
        <p:nvSpPr>
          <p:cNvPr id="3" name="Tijdelijke aanduiding voor inhoud 2"/>
          <p:cNvSpPr>
            <a:spLocks noGrp="1"/>
          </p:cNvSpPr>
          <p:nvPr>
            <p:ph idx="1"/>
          </p:nvPr>
        </p:nvSpPr>
        <p:spPr/>
        <p:txBody>
          <a:bodyPr>
            <a:normAutofit/>
          </a:bodyPr>
          <a:lstStyle/>
          <a:p>
            <a:pPr marL="0" indent="0">
              <a:buNone/>
            </a:pPr>
            <a:r>
              <a:rPr lang="nl-BE" sz="2000" dirty="0"/>
              <a:t>Een draaiboek zelfmoordpreventie bestaat uit vier</a:t>
            </a:r>
          </a:p>
          <a:p>
            <a:pPr marL="0" indent="0">
              <a:buNone/>
            </a:pPr>
            <a:r>
              <a:rPr lang="nl-BE" sz="2000" dirty="0"/>
              <a:t>luiken:</a:t>
            </a:r>
          </a:p>
          <a:p>
            <a:pPr marL="457200" lvl="1" indent="0">
              <a:buNone/>
            </a:pPr>
            <a:r>
              <a:rPr lang="nl-BE" sz="2000" dirty="0"/>
              <a:t>1. </a:t>
            </a:r>
            <a:r>
              <a:rPr lang="nl-BE" sz="2000" dirty="0" err="1"/>
              <a:t>Vroegdetectie</a:t>
            </a:r>
            <a:endParaRPr lang="nl-BE" sz="2000" dirty="0"/>
          </a:p>
          <a:p>
            <a:pPr marL="457200" lvl="1" indent="0">
              <a:buNone/>
            </a:pPr>
            <a:r>
              <a:rPr lang="nl-BE" sz="2000" dirty="0"/>
              <a:t>2. Bij acute dreiging</a:t>
            </a:r>
          </a:p>
          <a:p>
            <a:pPr marL="457200" lvl="1" indent="0">
              <a:buNone/>
            </a:pPr>
            <a:r>
              <a:rPr lang="nl-BE" sz="2000" dirty="0"/>
              <a:t>3. Na een zelfmoordpoging</a:t>
            </a:r>
          </a:p>
          <a:p>
            <a:pPr marL="457200" lvl="1" indent="0">
              <a:buNone/>
            </a:pPr>
            <a:r>
              <a:rPr lang="nl-BE" sz="2000" dirty="0"/>
              <a:t>4. Na een zelfdoding.</a:t>
            </a:r>
          </a:p>
          <a:p>
            <a:pPr marL="0" indent="0">
              <a:buNone/>
            </a:pPr>
            <a:endParaRPr lang="nl-BE" sz="2000" dirty="0" smtClean="0"/>
          </a:p>
          <a:p>
            <a:pPr marL="0" indent="0">
              <a:buNone/>
            </a:pPr>
            <a:r>
              <a:rPr lang="nl-BE" sz="2000" dirty="0" smtClean="0"/>
              <a:t>De </a:t>
            </a:r>
            <a:r>
              <a:rPr lang="nl-BE" sz="2000" dirty="0"/>
              <a:t>opdracht van de school bestaat erin om voor </a:t>
            </a:r>
            <a:r>
              <a:rPr lang="nl-BE" sz="2000" dirty="0" smtClean="0"/>
              <a:t>elk luik </a:t>
            </a:r>
            <a:r>
              <a:rPr lang="nl-BE" sz="2000" dirty="0"/>
              <a:t>zeer concreet te bekijken en af te spreken hoe ze</a:t>
            </a:r>
          </a:p>
          <a:p>
            <a:pPr marL="0" indent="0">
              <a:buNone/>
            </a:pPr>
            <a:r>
              <a:rPr lang="nl-BE" sz="2000" dirty="0"/>
              <a:t>te werk gaat in dergelijke situaties. </a:t>
            </a:r>
            <a:r>
              <a:rPr lang="nl-BE" sz="2000" dirty="0" smtClean="0"/>
              <a:t>(</a:t>
            </a:r>
            <a:r>
              <a:rPr lang="nl-BE" sz="2000" dirty="0" err="1" smtClean="0">
                <a:hlinkClick r:id="rId2"/>
              </a:rPr>
              <a:t>vb</a:t>
            </a:r>
            <a:r>
              <a:rPr lang="nl-BE" sz="2000" dirty="0" smtClean="0">
                <a:hlinkClick r:id="rId2"/>
              </a:rPr>
              <a:t> zie FTP</a:t>
            </a:r>
            <a:r>
              <a:rPr lang="nl-BE" sz="2000" dirty="0" smtClean="0"/>
              <a:t>)</a:t>
            </a:r>
            <a:endParaRPr lang="nl-BE" sz="2000" dirty="0"/>
          </a:p>
          <a:p>
            <a:pPr marL="0" indent="0">
              <a:buNone/>
            </a:pPr>
            <a:endParaRPr lang="nl-BE" dirty="0"/>
          </a:p>
        </p:txBody>
      </p:sp>
    </p:spTree>
    <p:extLst>
      <p:ext uri="{BB962C8B-B14F-4D97-AF65-F5344CB8AC3E}">
        <p14:creationId xmlns:p14="http://schemas.microsoft.com/office/powerpoint/2010/main" val="33754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Draaiboek</a:t>
            </a:r>
            <a:endParaRPr lang="nl-BE" b="1" u="sng"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983781851"/>
              </p:ext>
            </p:extLst>
          </p:nvPr>
        </p:nvGraphicFramePr>
        <p:xfrm>
          <a:off x="1405890" y="1383031"/>
          <a:ext cx="9032438" cy="4665446"/>
        </p:xfrm>
        <a:graphic>
          <a:graphicData uri="http://schemas.openxmlformats.org/drawingml/2006/table">
            <a:tbl>
              <a:tblPr firstRow="1" firstCol="1" bandRow="1">
                <a:tableStyleId>{5C22544A-7EE6-4342-B048-85BDC9FD1C3A}</a:tableStyleId>
              </a:tblPr>
              <a:tblGrid>
                <a:gridCol w="2223444">
                  <a:extLst>
                    <a:ext uri="{9D8B030D-6E8A-4147-A177-3AD203B41FA5}">
                      <a16:colId xmlns:a16="http://schemas.microsoft.com/office/drawing/2014/main" xmlns="" val="20000"/>
                    </a:ext>
                  </a:extLst>
                </a:gridCol>
                <a:gridCol w="2207562">
                  <a:extLst>
                    <a:ext uri="{9D8B030D-6E8A-4147-A177-3AD203B41FA5}">
                      <a16:colId xmlns:a16="http://schemas.microsoft.com/office/drawing/2014/main" xmlns="" val="20001"/>
                    </a:ext>
                  </a:extLst>
                </a:gridCol>
                <a:gridCol w="2206952">
                  <a:extLst>
                    <a:ext uri="{9D8B030D-6E8A-4147-A177-3AD203B41FA5}">
                      <a16:colId xmlns:a16="http://schemas.microsoft.com/office/drawing/2014/main" xmlns="" val="20002"/>
                    </a:ext>
                  </a:extLst>
                </a:gridCol>
                <a:gridCol w="2394480">
                  <a:extLst>
                    <a:ext uri="{9D8B030D-6E8A-4147-A177-3AD203B41FA5}">
                      <a16:colId xmlns:a16="http://schemas.microsoft.com/office/drawing/2014/main" xmlns="" val="20003"/>
                    </a:ext>
                  </a:extLst>
                </a:gridCol>
              </a:tblGrid>
              <a:tr h="443404">
                <a:tc>
                  <a:txBody>
                    <a:bodyPr/>
                    <a:lstStyle/>
                    <a:p>
                      <a:pPr algn="ctr">
                        <a:lnSpc>
                          <a:spcPct val="107000"/>
                        </a:lnSpc>
                        <a:spcBef>
                          <a:spcPts val="300"/>
                        </a:spcBef>
                        <a:spcAft>
                          <a:spcPts val="0"/>
                        </a:spcAft>
                        <a:tabLst>
                          <a:tab pos="4140835" algn="l"/>
                          <a:tab pos="449580" algn="l"/>
                        </a:tabLst>
                      </a:pPr>
                      <a:r>
                        <a:rPr lang="nl-NL" sz="800" dirty="0" err="1">
                          <a:effectLst/>
                        </a:rPr>
                        <a:t>Vroegdetectie</a:t>
                      </a:r>
                      <a:r>
                        <a:rPr lang="nl-NL" sz="800" dirty="0">
                          <a:effectLst/>
                        </a:rPr>
                        <a:t/>
                      </a:r>
                      <a:br>
                        <a:rPr lang="nl-NL" sz="800" dirty="0">
                          <a:effectLst/>
                        </a:rPr>
                      </a:br>
                      <a:r>
                        <a:rPr lang="nl-NL" sz="800" dirty="0">
                          <a:effectLst/>
                        </a:rPr>
                        <a:t>&amp;</a:t>
                      </a:r>
                      <a:br>
                        <a:rPr lang="nl-NL" sz="800" dirty="0">
                          <a:effectLst/>
                        </a:rPr>
                      </a:br>
                      <a:r>
                        <a:rPr lang="nl-NL" sz="800" dirty="0">
                          <a:effectLst/>
                        </a:rPr>
                        <a:t> signaalherkenning</a:t>
                      </a:r>
                      <a:endParaRPr lang="nl-BE"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gn="ctr">
                        <a:lnSpc>
                          <a:spcPct val="107000"/>
                        </a:lnSpc>
                        <a:spcBef>
                          <a:spcPts val="300"/>
                        </a:spcBef>
                        <a:spcAft>
                          <a:spcPts val="0"/>
                        </a:spcAft>
                        <a:tabLst>
                          <a:tab pos="4140835" algn="l"/>
                          <a:tab pos="449580" algn="l"/>
                        </a:tabLst>
                      </a:pPr>
                      <a:r>
                        <a:rPr lang="nl-NL" sz="800">
                          <a:effectLst/>
                        </a:rPr>
                        <a:t>Acute dreiging</a:t>
                      </a:r>
                      <a:br>
                        <a:rPr lang="nl-NL" sz="800">
                          <a:effectLst/>
                        </a:rPr>
                      </a:br>
                      <a:r>
                        <a:rPr lang="nl-NL" sz="800">
                          <a:effectLst/>
                        </a:rPr>
                        <a:t>&amp;</a:t>
                      </a:r>
                      <a:br>
                        <a:rPr lang="nl-NL" sz="800">
                          <a:effectLst/>
                        </a:rPr>
                      </a:br>
                      <a:r>
                        <a:rPr lang="nl-NL" sz="800">
                          <a:effectLst/>
                        </a:rPr>
                        <a:t>crisisinterventie</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gn="ctr">
                        <a:lnSpc>
                          <a:spcPct val="107000"/>
                        </a:lnSpc>
                        <a:spcBef>
                          <a:spcPts val="300"/>
                        </a:spcBef>
                        <a:spcAft>
                          <a:spcPts val="0"/>
                        </a:spcAft>
                        <a:tabLst>
                          <a:tab pos="4140835" algn="l"/>
                          <a:tab pos="449580" algn="l"/>
                        </a:tabLst>
                      </a:pPr>
                      <a:r>
                        <a:rPr lang="nl-NL" sz="800">
                          <a:effectLst/>
                        </a:rPr>
                        <a:t>Na een suïcidepoging</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gn="ctr">
                        <a:lnSpc>
                          <a:spcPct val="107000"/>
                        </a:lnSpc>
                        <a:spcBef>
                          <a:spcPts val="300"/>
                        </a:spcBef>
                        <a:spcAft>
                          <a:spcPts val="0"/>
                        </a:spcAft>
                        <a:tabLst>
                          <a:tab pos="4140835" algn="l"/>
                          <a:tab pos="449580" algn="l"/>
                        </a:tabLst>
                      </a:pPr>
                      <a:r>
                        <a:rPr lang="nl-NL" sz="800">
                          <a:effectLst/>
                        </a:rPr>
                        <a:t>Na een suïcide</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0"/>
                  </a:ext>
                </a:extLst>
              </a:tr>
              <a:tr h="754246">
                <a:tc>
                  <a:txBody>
                    <a:bodyPr/>
                    <a:lstStyle/>
                    <a:p>
                      <a:pPr>
                        <a:lnSpc>
                          <a:spcPct val="107000"/>
                        </a:lnSpc>
                        <a:spcBef>
                          <a:spcPts val="300"/>
                        </a:spcBef>
                        <a:spcAft>
                          <a:spcPts val="0"/>
                        </a:spcAft>
                        <a:tabLst>
                          <a:tab pos="4140835" algn="l"/>
                          <a:tab pos="449580" algn="l"/>
                        </a:tabLst>
                      </a:pPr>
                      <a:r>
                        <a:rPr lang="nl-NL" sz="700">
                          <a:effectLst/>
                        </a:rPr>
                        <a:t>Deskundigheidsbevordering onderwijzend personeel:</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Signalen herkennen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Gepast reageren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Doorverwijzen</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Nagaan hoe acuut de dreiging is</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Medische hulp in geval van een poging op school</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dirty="0">
                          <a:effectLst/>
                        </a:rPr>
                        <a:t>Intern meldpunt en interne coördinatie (wie?)</a:t>
                      </a:r>
                      <a:endParaRPr lang="nl-BE"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1"/>
                  </a:ext>
                </a:extLst>
              </a:tr>
              <a:tr h="682221">
                <a:tc>
                  <a:txBody>
                    <a:bodyPr/>
                    <a:lstStyle/>
                    <a:p>
                      <a:pPr>
                        <a:lnSpc>
                          <a:spcPct val="107000"/>
                        </a:lnSpc>
                        <a:spcBef>
                          <a:spcPts val="300"/>
                        </a:spcBef>
                        <a:spcAft>
                          <a:spcPts val="0"/>
                        </a:spcAft>
                        <a:tabLst>
                          <a:tab pos="4140835" algn="l"/>
                          <a:tab pos="449580" algn="l"/>
                        </a:tabLst>
                      </a:pPr>
                      <a:r>
                        <a:rPr lang="nl-NL" sz="700">
                          <a:effectLst/>
                        </a:rPr>
                        <a:t>Intern meldpunt en interne coördi­natie (wie zorgt dat alle stappen gezet worden? Wie coördineert deze stappen?)</a:t>
                      </a:r>
                      <a:endParaRPr lang="nl-BE" sz="900">
                        <a:effectLst/>
                      </a:endParaRPr>
                    </a:p>
                    <a:p>
                      <a:pPr>
                        <a:lnSpc>
                          <a:spcPct val="107000"/>
                        </a:lnSpc>
                        <a:spcBef>
                          <a:spcPts val="300"/>
                        </a:spcBef>
                        <a:spcAft>
                          <a:spcPts val="0"/>
                        </a:spcAft>
                        <a:tabLst>
                          <a:tab pos="4140835" algn="l"/>
                          <a:tab pos="449580" algn="l"/>
                        </a:tabLst>
                      </a:pPr>
                      <a:r>
                        <a:rPr lang="nl-NL" sz="700">
                          <a:effectLst/>
                        </a:rPr>
                        <a:t>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Intern meldpunt en interne coördinatie (wie?)</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Intern meldpunt en interne coördinatie</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Personeel school:</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Informeren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Briefen ivm signaalherkenning</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Ondersteuning leerkrachten</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2"/>
                  </a:ext>
                </a:extLst>
              </a:tr>
              <a:tr h="794855">
                <a:tc>
                  <a:txBody>
                    <a:bodyPr/>
                    <a:lstStyle/>
                    <a:p>
                      <a:pPr>
                        <a:lnSpc>
                          <a:spcPct val="107000"/>
                        </a:lnSpc>
                        <a:spcBef>
                          <a:spcPts val="300"/>
                        </a:spcBef>
                        <a:spcAft>
                          <a:spcPts val="0"/>
                        </a:spcAft>
                        <a:tabLst>
                          <a:tab pos="4140835" algn="l"/>
                          <a:tab pos="449580" algn="l"/>
                        </a:tabLst>
                      </a:pPr>
                      <a:r>
                        <a:rPr lang="nl-NL" sz="700">
                          <a:effectLst/>
                        </a:rPr>
                        <a:t>Afspraken met de verschillende partners / duidelijkheid over ieders taken (leerkrachten, CLB, directie, …)</a:t>
                      </a:r>
                      <a:endParaRPr lang="nl-BE" sz="900">
                        <a:effectLst/>
                      </a:endParaRPr>
                    </a:p>
                    <a:p>
                      <a:pPr>
                        <a:lnSpc>
                          <a:spcPct val="107000"/>
                        </a:lnSpc>
                        <a:spcBef>
                          <a:spcPts val="300"/>
                        </a:spcBef>
                        <a:spcAft>
                          <a:spcPts val="0"/>
                        </a:spcAft>
                        <a:tabLst>
                          <a:tab pos="4140835" algn="l"/>
                          <a:tab pos="449580" algn="l"/>
                        </a:tabLst>
                      </a:pPr>
                      <a:r>
                        <a:rPr lang="nl-NL" sz="700">
                          <a:effectLst/>
                        </a:rPr>
                        <a:t>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Opvang leerling in suïcidale crisis (wie? hoe?)</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Informeren team</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Ouders gestorven leerling:</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Contacteren / evt. huisbezoek</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Afspraken ivm informeren anderen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Afspraken ivm uitvaart</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Hulpverlening</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3"/>
                  </a:ext>
                </a:extLst>
              </a:tr>
              <a:tr h="870603">
                <a:tc>
                  <a:txBody>
                    <a:bodyPr/>
                    <a:lstStyle/>
                    <a:p>
                      <a:pPr>
                        <a:lnSpc>
                          <a:spcPct val="107000"/>
                        </a:lnSpc>
                        <a:spcBef>
                          <a:spcPts val="300"/>
                        </a:spcBef>
                        <a:spcAft>
                          <a:spcPts val="0"/>
                        </a:spcAft>
                        <a:tabLst>
                          <a:tab pos="4140835" algn="l"/>
                          <a:tab pos="449580" algn="l"/>
                        </a:tabLst>
                      </a:pPr>
                      <a:r>
                        <a:rPr lang="nl-NL" sz="700">
                          <a:effectLst/>
                        </a:rPr>
                        <a:t>Schoolpersoneel is op de hoogte van het draaiboek en de afspraken in het draaiboek (wie zorgt hiervoor? aandacht voor nieuw personeel)</a:t>
                      </a:r>
                      <a:endParaRPr lang="nl-BE" sz="900">
                        <a:effectLst/>
                      </a:endParaRPr>
                    </a:p>
                    <a:p>
                      <a:pPr>
                        <a:lnSpc>
                          <a:spcPct val="107000"/>
                        </a:lnSpc>
                        <a:spcBef>
                          <a:spcPts val="300"/>
                        </a:spcBef>
                        <a:spcAft>
                          <a:spcPts val="0"/>
                        </a:spcAft>
                        <a:tabLst>
                          <a:tab pos="4140835" algn="l"/>
                          <a:tab pos="449580" algn="l"/>
                        </a:tabLst>
                      </a:pPr>
                      <a:r>
                        <a:rPr lang="nl-NL" sz="700">
                          <a:effectLst/>
                        </a:rPr>
                        <a:t>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Contact met de ouders suïcidale leerling (wie? hoe? wanneer?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Contact / informeren ouders leerling (poger)</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Medeleerlingen: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Aandacht voor risicoleerlingen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Klasgesprek:</a:t>
                      </a:r>
                      <a:endParaRPr lang="nl-BE" sz="900">
                        <a:effectLst/>
                      </a:endParaRPr>
                    </a:p>
                    <a:p>
                      <a:pPr marL="457200">
                        <a:lnSpc>
                          <a:spcPct val="107000"/>
                        </a:lnSpc>
                        <a:spcBef>
                          <a:spcPts val="300"/>
                        </a:spcBef>
                        <a:spcAft>
                          <a:spcPts val="0"/>
                        </a:spcAft>
                        <a:tabLst>
                          <a:tab pos="4140835" algn="l"/>
                          <a:tab pos="449580" algn="l"/>
                        </a:tabLst>
                      </a:pPr>
                      <a:r>
                        <a:rPr lang="nl-NL" sz="700">
                          <a:effectLst/>
                        </a:rPr>
                        <a:t>Informeren, leerlingen laten ventileren, hulpverlening / ondersteuning</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4"/>
                  </a:ext>
                </a:extLst>
              </a:tr>
              <a:tr h="470251">
                <a:tc>
                  <a:txBody>
                    <a:bodyPr/>
                    <a:lstStyle/>
                    <a:p>
                      <a:pPr>
                        <a:lnSpc>
                          <a:spcPct val="107000"/>
                        </a:lnSpc>
                        <a:spcBef>
                          <a:spcPts val="300"/>
                        </a:spcBef>
                        <a:spcAft>
                          <a:spcPts val="0"/>
                        </a:spcAft>
                        <a:tabLst>
                          <a:tab pos="4140835" algn="l"/>
                          <a:tab pos="449580" algn="l"/>
                        </a:tabLst>
                      </a:pPr>
                      <a:r>
                        <a:rPr lang="nl-NL" sz="700">
                          <a:effectLst/>
                        </a:rPr>
                        <a:t>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Contact met externe hulpverleners (wie? hoe? wanneer? …) op basis van voorafgaande afspraken</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Contact met externe hulpverleners (wie? hoe? wanneer? …) op basis van voorafgaande afspraken</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Ouders medeleerlingen: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Informeren</a:t>
                      </a:r>
                      <a:endParaRPr lang="nl-BE" sz="900">
                        <a:effectLst/>
                      </a:endParaRPr>
                    </a:p>
                    <a:p>
                      <a:pPr marL="342900" lvl="0" indent="-342900">
                        <a:lnSpc>
                          <a:spcPct val="107000"/>
                        </a:lnSpc>
                        <a:spcBef>
                          <a:spcPts val="300"/>
                        </a:spcBef>
                        <a:spcAft>
                          <a:spcPts val="0"/>
                        </a:spcAft>
                        <a:buFont typeface="Wingdings" panose="05000000000000000000" pitchFamily="2" charset="2"/>
                        <a:buChar char=""/>
                        <a:tabLst>
                          <a:tab pos="4140835" algn="l"/>
                          <a:tab pos="449580" algn="l"/>
                        </a:tabLst>
                      </a:pPr>
                      <a:r>
                        <a:rPr lang="nl-NL" sz="700">
                          <a:effectLst/>
                        </a:rPr>
                        <a:t>Ondersteuning / hulpverlening</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5"/>
                  </a:ext>
                </a:extLst>
              </a:tr>
              <a:tr h="278039">
                <a:tc>
                  <a:txBody>
                    <a:bodyPr/>
                    <a:lstStyle/>
                    <a:p>
                      <a:pPr>
                        <a:lnSpc>
                          <a:spcPct val="107000"/>
                        </a:lnSpc>
                        <a:spcBef>
                          <a:spcPts val="300"/>
                        </a:spcBef>
                        <a:spcAft>
                          <a:spcPts val="0"/>
                        </a:spcAft>
                        <a:tabLst>
                          <a:tab pos="4140835" algn="l"/>
                          <a:tab pos="449580" algn="l"/>
                        </a:tabLst>
                      </a:pPr>
                      <a:r>
                        <a:rPr lang="nl-NL" sz="700">
                          <a:effectLst/>
                        </a:rPr>
                        <a:t> </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Nazorg medeleerlingen die op de hoogte zijn van het gebeuren</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Nazorg leerling zelf / leerkrachten / medeleerlingen (signaalherkenning)</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tc>
                  <a:txBody>
                    <a:bodyPr/>
                    <a:lstStyle/>
                    <a:p>
                      <a:pPr>
                        <a:lnSpc>
                          <a:spcPct val="107000"/>
                        </a:lnSpc>
                        <a:spcBef>
                          <a:spcPts val="300"/>
                        </a:spcBef>
                        <a:spcAft>
                          <a:spcPts val="0"/>
                        </a:spcAft>
                        <a:tabLst>
                          <a:tab pos="4140835" algn="l"/>
                          <a:tab pos="449580" algn="l"/>
                        </a:tabLst>
                      </a:pPr>
                      <a:r>
                        <a:rPr lang="nl-NL" sz="700">
                          <a:effectLst/>
                        </a:rPr>
                        <a:t>Afspraken in verband met contacten met media</a:t>
                      </a:r>
                      <a:endParaRPr lang="nl-BE" sz="90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tc>
                <a:extLst>
                  <a:ext uri="{0D108BD9-81ED-4DB2-BD59-A6C34878D82A}">
                    <a16:rowId xmlns:a16="http://schemas.microsoft.com/office/drawing/2014/main" xmlns="" val="10006"/>
                  </a:ext>
                </a:extLst>
              </a:tr>
              <a:tr h="371827">
                <a:tc gridSpan="4">
                  <a:txBody>
                    <a:bodyPr/>
                    <a:lstStyle/>
                    <a:p>
                      <a:pPr algn="ctr">
                        <a:lnSpc>
                          <a:spcPct val="107000"/>
                        </a:lnSpc>
                        <a:spcBef>
                          <a:spcPts val="300"/>
                        </a:spcBef>
                        <a:spcAft>
                          <a:spcPts val="0"/>
                        </a:spcAft>
                        <a:tabLst>
                          <a:tab pos="4140835" algn="l"/>
                          <a:tab pos="449580" algn="l"/>
                        </a:tabLst>
                      </a:pPr>
                      <a:r>
                        <a:rPr lang="nl-NL" sz="700" dirty="0">
                          <a:effectLst/>
                        </a:rPr>
                        <a:t>Regelmatige evaluatie van elk van deze luiken!!</a:t>
                      </a:r>
                      <a:endParaRPr lang="nl-BE"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8693" marR="28693" marT="14095" marB="14095" anchor="ct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xmlns="" val="10007"/>
                  </a:ext>
                </a:extLst>
              </a:tr>
            </a:tbl>
          </a:graphicData>
        </a:graphic>
      </p:graphicFrame>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Rectangle 1"/>
          <p:cNvSpPr>
            <a:spLocks noChangeArrowheads="1"/>
          </p:cNvSpPr>
          <p:nvPr/>
        </p:nvSpPr>
        <p:spPr bwMode="auto">
          <a:xfrm>
            <a:off x="-2402028" y="-1127496"/>
            <a:ext cx="14540144" cy="212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29" tIns="630039" rIns="539580" bIns="899829" numCol="1" anchor="ctr" anchorCtr="0" compatLnSpc="1">
            <a:prstTxWarp prst="textNoShape">
              <a:avLst/>
            </a:prstTxWarp>
            <a:spAutoFit/>
          </a:bodyPr>
          <a:lstStyle>
            <a:lvl1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1pPr>
            <a:lvl2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2pPr>
            <a:lvl3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3pPr>
            <a:lvl4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4pPr>
            <a:lvl5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 pos="4140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l"/>
                <a:tab pos="4140200" algn="l"/>
              </a:tabLst>
            </a:pPr>
            <a:endParaRPr kumimoji="0" lang="nl-NL" altLang="nl-BE" sz="10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4140200" algn="l"/>
              </a:tabLst>
            </a:pPr>
            <a:r>
              <a:rPr kumimoji="0" lang="nl-NL" altLang="nl-BE" sz="10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r>
            <a:br>
              <a:rPr kumimoji="0" lang="nl-NL" altLang="nl-BE" sz="10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br>
            <a:endParaRPr kumimoji="0" lang="nl-NL" altLang="nl-B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3564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Klasgesprek</a:t>
            </a:r>
            <a:endParaRPr lang="nl-BE" b="1" u="sng" dirty="0"/>
          </a:p>
        </p:txBody>
      </p:sp>
      <p:sp>
        <p:nvSpPr>
          <p:cNvPr id="3" name="Tijdelijke aanduiding voor inhoud 2"/>
          <p:cNvSpPr>
            <a:spLocks noGrp="1"/>
          </p:cNvSpPr>
          <p:nvPr>
            <p:ph idx="1"/>
          </p:nvPr>
        </p:nvSpPr>
        <p:spPr/>
        <p:txBody>
          <a:bodyPr>
            <a:normAutofit/>
          </a:bodyPr>
          <a:lstStyle/>
          <a:p>
            <a:pPr marL="0" indent="0">
              <a:buNone/>
            </a:pPr>
            <a:endParaRPr lang="nl-BE" dirty="0"/>
          </a:p>
          <a:p>
            <a:pPr lvl="0"/>
            <a:r>
              <a:rPr lang="nl-BE" sz="2000" dirty="0"/>
              <a:t>Indien de leerling en de ouders hiermee akkoord gaan, houd dan een klasgesprek over het incident. (Indien ze hier niet mee akkoord gaan, maak dan duidelijk waar de leerlingen hulp kunnen krijgen en met wie ze indien nodig kunnen praten).  Houd rekening met het perspectief van de leerling, zodat je kan vertrekken vanuit zijn/haar behoeften en noden.  Vraag aan de leerling of hij of zij het klasgesprek al dan niet wil bijwonen. </a:t>
            </a:r>
          </a:p>
          <a:p>
            <a:pPr lvl="0"/>
            <a:r>
              <a:rPr lang="nl-BE" sz="2000" dirty="0"/>
              <a:t>Ga in gesprek met leerlingen</a:t>
            </a:r>
          </a:p>
          <a:p>
            <a:r>
              <a:rPr lang="nl-BE" sz="2000" dirty="0"/>
              <a:t>Zorg voor een veilig klimaat: benadruk het belang van vertrouwelijkheid en eerlijkheid. </a:t>
            </a:r>
          </a:p>
          <a:p>
            <a:r>
              <a:rPr lang="nl-BE" sz="2000" dirty="0"/>
              <a:t>Laat de studenten over hun gevoelens praten, laat hen vertellen wat ze weten. Hoe voelen ze zich hierbij en kunnen ze deze emoties een plaats geven? Leg de nadruk op het feit dat gevoelens van angst en schuld gewoon en normaal zijn. Maak ruimte voor vragen. </a:t>
            </a:r>
          </a:p>
          <a:p>
            <a:pPr marL="0" indent="0">
              <a:buNone/>
            </a:pPr>
            <a:endParaRPr lang="nl-BE" dirty="0"/>
          </a:p>
        </p:txBody>
      </p:sp>
    </p:spTree>
    <p:extLst>
      <p:ext uri="{BB962C8B-B14F-4D97-AF65-F5344CB8AC3E}">
        <p14:creationId xmlns:p14="http://schemas.microsoft.com/office/powerpoint/2010/main" val="2582798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Klasgesprek</a:t>
            </a:r>
            <a:endParaRPr lang="nl-BE" b="1" u="sng" dirty="0"/>
          </a:p>
        </p:txBody>
      </p:sp>
      <p:sp>
        <p:nvSpPr>
          <p:cNvPr id="3" name="Tijdelijke aanduiding voor inhoud 2"/>
          <p:cNvSpPr>
            <a:spLocks noGrp="1"/>
          </p:cNvSpPr>
          <p:nvPr>
            <p:ph idx="1"/>
          </p:nvPr>
        </p:nvSpPr>
        <p:spPr/>
        <p:txBody>
          <a:bodyPr>
            <a:normAutofit lnSpcReduction="10000"/>
          </a:bodyPr>
          <a:lstStyle/>
          <a:p>
            <a:r>
              <a:rPr lang="nl-BE" sz="2000" dirty="0"/>
              <a:t>Geruchten zullen de kop opsteken. Vraag aan de studenten/leerlingen wat ze gehoord hebben en probeer de geruchten de kop in te drukken. Indien er correcte informatie over het incident beschikbaar is en indien overeengekomen met de familie (en met de student/leerkracht in kwestie ingeval van een zelfmoordpoging), geef die informatie dan vrij. Benadruk in elk geval dat geruchten pijn doen. Geef nooit details over de zelfmoordpoging (bijv. over de methode of de plaats). </a:t>
            </a:r>
          </a:p>
          <a:p>
            <a:r>
              <a:rPr lang="nl-BE" sz="2000" dirty="0" smtClean="0"/>
              <a:t>Geef </a:t>
            </a:r>
            <a:r>
              <a:rPr lang="nl-BE" sz="2000" dirty="0"/>
              <a:t>algemene achtergrondinformatie over suïcidaal gedrag en volg de richtlijnen voor </a:t>
            </a:r>
            <a:r>
              <a:rPr lang="nl-BE" sz="2000" dirty="0" smtClean="0"/>
              <a:t>een </a:t>
            </a:r>
            <a:r>
              <a:rPr lang="nl-BE" sz="2000" dirty="0" err="1" smtClean="0"/>
              <a:t>klasgesprek.Benadruk</a:t>
            </a:r>
            <a:r>
              <a:rPr lang="nl-BE" sz="2000" dirty="0" smtClean="0"/>
              <a:t> </a:t>
            </a:r>
            <a:r>
              <a:rPr lang="nl-BE" sz="2000" dirty="0"/>
              <a:t>dat zelfmoord complex is en dat het niet veroorzaakt wordt door één enkele factor. </a:t>
            </a:r>
          </a:p>
          <a:p>
            <a:pPr marL="457200" lvl="1" indent="0">
              <a:buNone/>
            </a:pPr>
            <a:r>
              <a:rPr lang="nl-BE" sz="2000" dirty="0"/>
              <a:t>- Onderstreep dat zelfmoord geen 'keuze' is, noch een heroïsche of romantische daad. Het is altijd een daad van hopeloosheid en hangt bij sommige jongeren samen met een bepaalde problematiek.</a:t>
            </a:r>
          </a:p>
          <a:p>
            <a:pPr marL="457200" lvl="1" indent="0">
              <a:buNone/>
            </a:pPr>
            <a:r>
              <a:rPr lang="nl-BE" sz="2000" dirty="0"/>
              <a:t>- Leg de nadruk op de </a:t>
            </a:r>
            <a:r>
              <a:rPr lang="nl-BE" sz="2000" dirty="0" err="1"/>
              <a:t>comorbiditeit</a:t>
            </a:r>
            <a:r>
              <a:rPr lang="nl-BE" sz="2000" dirty="0"/>
              <a:t> met psychologische problemen zoals depressie, alcohol en drugsmisbruik, ... zonder deze problemen te stigmatiseren. </a:t>
            </a:r>
          </a:p>
          <a:p>
            <a:pPr marL="457200" lvl="1" indent="0">
              <a:buNone/>
            </a:pPr>
            <a:r>
              <a:rPr lang="nl-BE" sz="2000" dirty="0"/>
              <a:t>- Benadruk dat zelfmoord kan voorkomen worden en dat er hulp bestaat.</a:t>
            </a:r>
          </a:p>
          <a:p>
            <a:endParaRPr lang="nl-BE" dirty="0"/>
          </a:p>
        </p:txBody>
      </p:sp>
    </p:spTree>
    <p:extLst>
      <p:ext uri="{BB962C8B-B14F-4D97-AF65-F5344CB8AC3E}">
        <p14:creationId xmlns:p14="http://schemas.microsoft.com/office/powerpoint/2010/main" val="28003405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Klasgesprek</a:t>
            </a:r>
            <a:endParaRPr lang="nl-BE" b="1" u="sng" dirty="0"/>
          </a:p>
        </p:txBody>
      </p:sp>
      <p:sp>
        <p:nvSpPr>
          <p:cNvPr id="3" name="Tijdelijke aanduiding voor inhoud 2"/>
          <p:cNvSpPr>
            <a:spLocks noGrp="1"/>
          </p:cNvSpPr>
          <p:nvPr>
            <p:ph idx="1"/>
          </p:nvPr>
        </p:nvSpPr>
        <p:spPr/>
        <p:txBody>
          <a:bodyPr>
            <a:normAutofit fontScale="92500" lnSpcReduction="20000"/>
          </a:bodyPr>
          <a:lstStyle/>
          <a:p>
            <a:pPr marL="0" lvl="0" indent="0">
              <a:buNone/>
            </a:pPr>
            <a:r>
              <a:rPr lang="nl-BE" sz="2200" dirty="0"/>
              <a:t>Concrete voorbeelden:</a:t>
            </a:r>
            <a:r>
              <a:rPr lang="nl-BE" sz="2200" b="1" u="sng" dirty="0"/>
              <a:t> </a:t>
            </a:r>
            <a:r>
              <a:rPr lang="nl-BE" sz="2200" dirty="0"/>
              <a:t>Systematisch bevragen van de volgende aspecten tijdens een klasgesprek</a:t>
            </a:r>
            <a:r>
              <a:rPr lang="nl-BE" sz="2200" dirty="0" smtClean="0"/>
              <a:t>:</a:t>
            </a:r>
          </a:p>
          <a:p>
            <a:pPr marL="0" lvl="0" indent="0">
              <a:buNone/>
            </a:pPr>
            <a:endParaRPr lang="nl-BE" sz="2200" dirty="0"/>
          </a:p>
          <a:p>
            <a:pPr lvl="2"/>
            <a:r>
              <a:rPr lang="nl-BE" sz="2200" u="sng" dirty="0"/>
              <a:t>Cognities:</a:t>
            </a:r>
            <a:r>
              <a:rPr lang="nl-BE" sz="2200" dirty="0"/>
              <a:t> ‘Wat denken jullie dat er gebeurd kan zijn? Wat weten jullie over zelfmoord plegen? Wie heeft al zoiets in de omgeving meegemaakt?’</a:t>
            </a:r>
          </a:p>
          <a:p>
            <a:pPr lvl="2"/>
            <a:r>
              <a:rPr lang="nl-BE" sz="2200" u="sng" dirty="0"/>
              <a:t>Emoties:</a:t>
            </a:r>
            <a:r>
              <a:rPr lang="nl-BE" sz="2200" dirty="0"/>
              <a:t> Hoe voelt elke leerling zich daarbij? Rekening houden met mogelijke gevoelens van angst, schuldgevoel, woede, verdriet, ontreddering, ongeloof en onbegrip,…</a:t>
            </a:r>
          </a:p>
          <a:p>
            <a:pPr lvl="2"/>
            <a:r>
              <a:rPr lang="nl-BE" sz="2200" u="sng" dirty="0"/>
              <a:t>Acties:</a:t>
            </a:r>
            <a:r>
              <a:rPr lang="nl-BE" sz="2200" dirty="0"/>
              <a:t> Als het duidelijk is hoe de meeste leerlingen staan tegenover het gebeurde kan er uitgeklaard worden welke concrete acties er kunnen ondernomen worden om uiting te geven aan de gevoelens die zijn naar boven gekomen. </a:t>
            </a:r>
          </a:p>
          <a:p>
            <a:pPr marL="457200" lvl="1" indent="0">
              <a:buNone/>
            </a:pPr>
            <a:r>
              <a:rPr lang="nl-BE" sz="2200" dirty="0" smtClean="0">
                <a:sym typeface="Wingdings" panose="05000000000000000000" pitchFamily="2" charset="2"/>
              </a:rPr>
              <a:t>		</a:t>
            </a:r>
            <a:r>
              <a:rPr lang="nl-BE" sz="2200" dirty="0" smtClean="0"/>
              <a:t>Voorbeelden </a:t>
            </a:r>
            <a:r>
              <a:rPr lang="nl-BE" sz="2200" dirty="0"/>
              <a:t>van acties: er kan nagegaan worden of…</a:t>
            </a:r>
          </a:p>
          <a:p>
            <a:pPr lvl="4"/>
            <a:r>
              <a:rPr lang="nl-BE" sz="2200" dirty="0"/>
              <a:t>Er naar de begrafenis wordt gegaan.</a:t>
            </a:r>
          </a:p>
          <a:p>
            <a:pPr lvl="4"/>
            <a:r>
              <a:rPr lang="nl-BE" sz="2200" dirty="0"/>
              <a:t>Er iets naar de ouders wordt gedaan.</a:t>
            </a:r>
          </a:p>
          <a:p>
            <a:pPr lvl="4"/>
            <a:r>
              <a:rPr lang="nl-BE" sz="2200" dirty="0"/>
              <a:t>Er op school een gedenkmoment wordt georganiseerd.</a:t>
            </a:r>
          </a:p>
          <a:p>
            <a:pPr lvl="4"/>
            <a:r>
              <a:rPr lang="nl-BE" sz="2200" dirty="0"/>
              <a:t>Er een afscheidsritueel wordt georganiseerd.</a:t>
            </a:r>
          </a:p>
          <a:p>
            <a:pPr lvl="4"/>
            <a:r>
              <a:rPr lang="nl-BE" sz="2200" dirty="0"/>
              <a:t>Dit dient gecombineerd te worden met de individuele opvang van de meest betrokken leerlingen. </a:t>
            </a:r>
          </a:p>
          <a:p>
            <a:pPr lvl="1"/>
            <a:endParaRPr lang="nl-BE" sz="1800" dirty="0"/>
          </a:p>
        </p:txBody>
      </p:sp>
    </p:spTree>
    <p:extLst>
      <p:ext uri="{BB962C8B-B14F-4D97-AF65-F5344CB8AC3E}">
        <p14:creationId xmlns:p14="http://schemas.microsoft.com/office/powerpoint/2010/main" val="506988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Klasgesprek</a:t>
            </a:r>
            <a:endParaRPr lang="nl-BE" b="1" u="sng" dirty="0"/>
          </a:p>
        </p:txBody>
      </p:sp>
      <p:sp>
        <p:nvSpPr>
          <p:cNvPr id="3" name="Tijdelijke aanduiding voor inhoud 2"/>
          <p:cNvSpPr>
            <a:spLocks noGrp="1"/>
          </p:cNvSpPr>
          <p:nvPr>
            <p:ph idx="1"/>
          </p:nvPr>
        </p:nvSpPr>
        <p:spPr/>
        <p:txBody>
          <a:bodyPr>
            <a:normAutofit fontScale="92500" lnSpcReduction="20000"/>
          </a:bodyPr>
          <a:lstStyle/>
          <a:p>
            <a:pPr marL="0" lvl="0" indent="0">
              <a:buNone/>
            </a:pPr>
            <a:r>
              <a:rPr lang="nl-BE" sz="2200" b="1" dirty="0"/>
              <a:t>Aanpak: </a:t>
            </a:r>
          </a:p>
          <a:p>
            <a:pPr lvl="0"/>
            <a:r>
              <a:rPr lang="nl-BE" sz="2200" dirty="0"/>
              <a:t>Je kan leerlingen hun gevoelens laten neerschrijven zodat ze nadien in de groep kunnen worden gebracht. </a:t>
            </a:r>
          </a:p>
          <a:p>
            <a:pPr lvl="0"/>
            <a:r>
              <a:rPr lang="nl-BE" sz="2200" dirty="0"/>
              <a:t>Je kan ze ook in groepjes eerst hun emoties laten ventileren naargelang grootte en aard van de groep</a:t>
            </a:r>
          </a:p>
          <a:p>
            <a:pPr lvl="0"/>
            <a:r>
              <a:rPr lang="nl-BE" sz="2200" dirty="0"/>
              <a:t>De leerlingen even onder elkaar laten praten kan ook opluchten.</a:t>
            </a:r>
          </a:p>
          <a:p>
            <a:pPr lvl="0"/>
            <a:r>
              <a:rPr lang="nl-BE" sz="2200" dirty="0"/>
              <a:t>Niet werken met grote klasgroepen, dit verhoogt de drempel om emoties te tonen.</a:t>
            </a:r>
          </a:p>
          <a:p>
            <a:pPr lvl="0"/>
            <a:r>
              <a:rPr lang="nl-BE" sz="2200" dirty="0"/>
              <a:t>Geven van concrete informatie rond het fenomeen.</a:t>
            </a:r>
          </a:p>
          <a:p>
            <a:pPr lvl="0"/>
            <a:r>
              <a:rPr lang="nl-BE" sz="2200" b="1" dirty="0"/>
              <a:t>Meer dan 1 begeleider bij het klasgesprek! Steeds leerkracht die de leerlingen kent en hulpverlener of CLB-medewerker.</a:t>
            </a:r>
            <a:endParaRPr lang="nl-BE" sz="2200" dirty="0"/>
          </a:p>
          <a:p>
            <a:pPr lvl="0"/>
            <a:r>
              <a:rPr lang="nl-BE" sz="2200" dirty="0"/>
              <a:t>Snelle opvang is van belang, geen weken wachten.</a:t>
            </a:r>
          </a:p>
          <a:p>
            <a:pPr lvl="0"/>
            <a:r>
              <a:rPr lang="nl-BE" sz="2200" dirty="0"/>
              <a:t>Alert blijven voor wat er zich in de klasgroep afspeelt (voorbeeldgedrag, schuldgevoelens bij naasten of anderen die al een poging deden).</a:t>
            </a:r>
          </a:p>
          <a:p>
            <a:pPr lvl="0"/>
            <a:r>
              <a:rPr lang="nl-BE" sz="2200" dirty="0"/>
              <a:t>Follow up organiseren na een aantal maanden</a:t>
            </a:r>
          </a:p>
          <a:p>
            <a:endParaRPr lang="nl-BE" dirty="0"/>
          </a:p>
        </p:txBody>
      </p:sp>
    </p:spTree>
    <p:extLst>
      <p:ext uri="{BB962C8B-B14F-4D97-AF65-F5344CB8AC3E}">
        <p14:creationId xmlns:p14="http://schemas.microsoft.com/office/powerpoint/2010/main" val="513039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Klasgesprek</a:t>
            </a:r>
            <a:endParaRPr lang="nl-BE" b="1" u="sng" dirty="0"/>
          </a:p>
        </p:txBody>
      </p:sp>
      <p:sp>
        <p:nvSpPr>
          <p:cNvPr id="3" name="Tijdelijke aanduiding voor inhoud 2"/>
          <p:cNvSpPr>
            <a:spLocks noGrp="1"/>
          </p:cNvSpPr>
          <p:nvPr>
            <p:ph idx="1"/>
          </p:nvPr>
        </p:nvSpPr>
        <p:spPr/>
        <p:txBody>
          <a:bodyPr/>
          <a:lstStyle/>
          <a:p>
            <a:pPr lvl="0"/>
            <a:endParaRPr lang="nl-BE" sz="2000" b="1" dirty="0" smtClean="0"/>
          </a:p>
          <a:p>
            <a:pPr lvl="0"/>
            <a:endParaRPr lang="nl-BE" sz="2000" b="1" dirty="0"/>
          </a:p>
          <a:p>
            <a:pPr lvl="0"/>
            <a:endParaRPr lang="nl-BE" sz="2000" b="1" dirty="0" smtClean="0"/>
          </a:p>
          <a:p>
            <a:pPr lvl="0"/>
            <a:r>
              <a:rPr lang="nl-BE" sz="2000" b="1" dirty="0" smtClean="0"/>
              <a:t>Praat </a:t>
            </a:r>
            <a:r>
              <a:rPr lang="nl-BE" sz="2000" b="1" dirty="0"/>
              <a:t>met studenten/leerlingen over wat je kan doen als je je verdrietig, depressief of hopeloos voelt of wat je kan doen wanneer een vriend zich verdrietig, depressief of hopeloos voelt. Verwijs naar hulpdiensten en vraag of ze daarop een beroep willen doen. </a:t>
            </a:r>
          </a:p>
          <a:p>
            <a:endParaRPr lang="nl-BE" sz="1800"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187101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Hulpweigering</a:t>
            </a:r>
            <a:endParaRPr lang="nl-BE" b="1" u="sng" dirty="0"/>
          </a:p>
        </p:txBody>
      </p:sp>
      <p:sp>
        <p:nvSpPr>
          <p:cNvPr id="3" name="Tijdelijke aanduiding voor inhoud 2"/>
          <p:cNvSpPr>
            <a:spLocks noGrp="1"/>
          </p:cNvSpPr>
          <p:nvPr>
            <p:ph idx="1"/>
          </p:nvPr>
        </p:nvSpPr>
        <p:spPr>
          <a:xfrm>
            <a:off x="838200" y="1825625"/>
            <a:ext cx="10515600" cy="4842804"/>
          </a:xfrm>
        </p:spPr>
        <p:txBody>
          <a:bodyPr>
            <a:normAutofit fontScale="25000" lnSpcReduction="20000"/>
          </a:bodyPr>
          <a:lstStyle/>
          <a:p>
            <a:pPr marL="0" indent="0">
              <a:buNone/>
            </a:pPr>
            <a:r>
              <a:rPr lang="nl-BE" sz="8000" b="1" dirty="0">
                <a:latin typeface="+mj-lt"/>
                <a:ea typeface="Verdana" panose="020B0604030504040204" pitchFamily="34" charset="0"/>
                <a:cs typeface="Verdana" panose="020B0604030504040204" pitchFamily="34" charset="0"/>
              </a:rPr>
              <a:t>Wat als de jongere niet wil doorverwezen worden</a:t>
            </a:r>
            <a:r>
              <a:rPr lang="nl-BE" sz="8000" dirty="0">
                <a:latin typeface="+mj-lt"/>
                <a:ea typeface="Verdana" panose="020B0604030504040204" pitchFamily="34" charset="0"/>
                <a:cs typeface="Verdana" panose="020B0604030504040204" pitchFamily="34" charset="0"/>
              </a:rPr>
              <a:t>: </a:t>
            </a:r>
          </a:p>
          <a:p>
            <a:pPr marL="0" indent="0">
              <a:buNone/>
            </a:pPr>
            <a:r>
              <a:rPr lang="nl-BE" sz="8000" dirty="0">
                <a:latin typeface="+mj-lt"/>
                <a:ea typeface="Verdana" panose="020B0604030504040204" pitchFamily="34" charset="0"/>
                <a:cs typeface="Verdana" panose="020B0604030504040204" pitchFamily="34" charset="0"/>
              </a:rPr>
              <a:t>het is raadzaam om de verantwoordelijkheid voor de begeleiding niet alleen te dragen, maar te delen met anderen. Hierbij denken we in eerste instantie aan collega’s, maar ook aan externe hulpverleners, bijvoorbeeld GGZ. Zij kunnen je steunen en adviseren over de begeleiding; als de jongere er niet mee akkoord gaat dat je met derden over zijn/haar probleem spreekt, kan en mag je zonder medeweten van de jongere met een collega overleggen. Ook een deskundig contactpersoon kan voor overleg en advies geconsulteerd worden. </a:t>
            </a:r>
          </a:p>
          <a:p>
            <a:pPr marL="0" indent="0">
              <a:buNone/>
            </a:pPr>
            <a:endParaRPr lang="nl-BE" sz="8000" dirty="0">
              <a:latin typeface="+mj-lt"/>
              <a:ea typeface="Verdana" panose="020B0604030504040204" pitchFamily="34" charset="0"/>
              <a:cs typeface="Verdana" panose="020B0604030504040204" pitchFamily="34" charset="0"/>
            </a:endParaRPr>
          </a:p>
          <a:p>
            <a:pPr marL="0" indent="0">
              <a:buNone/>
            </a:pPr>
            <a:r>
              <a:rPr lang="nl-BE" sz="8000" b="1" dirty="0">
                <a:latin typeface="+mj-lt"/>
                <a:ea typeface="Verdana" panose="020B0604030504040204" pitchFamily="34" charset="0"/>
                <a:cs typeface="Verdana" panose="020B0604030504040204" pitchFamily="34" charset="0"/>
              </a:rPr>
              <a:t>Wat als de jongere niet wil dat zijn/haar ouders op de hoogte worden gebracht van zijn/haar suïcidaliteit: </a:t>
            </a:r>
          </a:p>
          <a:p>
            <a:pPr lvl="2"/>
            <a:r>
              <a:rPr lang="nl-BE" sz="8000" dirty="0">
                <a:latin typeface="+mj-lt"/>
                <a:ea typeface="Verdana" panose="020B0604030504040204" pitchFamily="34" charset="0"/>
                <a:cs typeface="Verdana" panose="020B0604030504040204" pitchFamily="34" charset="0"/>
              </a:rPr>
              <a:t>uit paniek en zonder toestemming van de jongere de ouders betrekken is niet werkbaar; </a:t>
            </a:r>
          </a:p>
          <a:p>
            <a:pPr lvl="2"/>
            <a:r>
              <a:rPr lang="nl-BE" sz="8000" dirty="0">
                <a:latin typeface="+mj-lt"/>
                <a:ea typeface="Verdana" panose="020B0604030504040204" pitchFamily="34" charset="0"/>
                <a:cs typeface="Verdana" panose="020B0604030504040204" pitchFamily="34" charset="0"/>
              </a:rPr>
              <a:t>het contact met de omgeving (ouders en anderen) stimuleren. Het is hierbij belangrijk dat je je eigen visie op het belang van contact met de ouders uitlegt; </a:t>
            </a:r>
          </a:p>
          <a:p>
            <a:pPr lvl="2"/>
            <a:r>
              <a:rPr lang="nl-BE" sz="8000" dirty="0">
                <a:latin typeface="+mj-lt"/>
                <a:ea typeface="Verdana" panose="020B0604030504040204" pitchFamily="34" charset="0"/>
                <a:cs typeface="Verdana" panose="020B0604030504040204" pitchFamily="34" charset="0"/>
              </a:rPr>
              <a:t>in de eerste gesprekken de jongere volgen (</a:t>
            </a:r>
            <a:r>
              <a:rPr lang="nl-BE" sz="8000" dirty="0" err="1">
                <a:latin typeface="+mj-lt"/>
                <a:ea typeface="Verdana" panose="020B0604030504040204" pitchFamily="34" charset="0"/>
                <a:cs typeface="Verdana" panose="020B0604030504040204" pitchFamily="34" charset="0"/>
              </a:rPr>
              <a:t>joinen</a:t>
            </a:r>
            <a:r>
              <a:rPr lang="nl-BE" sz="8000" dirty="0">
                <a:latin typeface="+mj-lt"/>
                <a:ea typeface="Verdana" panose="020B0604030504040204" pitchFamily="34" charset="0"/>
                <a:cs typeface="Verdana" panose="020B0604030504040204" pitchFamily="34" charset="0"/>
              </a:rPr>
              <a:t>) en </a:t>
            </a:r>
            <a:r>
              <a:rPr lang="nl-BE" sz="8000" dirty="0" err="1">
                <a:latin typeface="+mj-lt"/>
                <a:ea typeface="Verdana" panose="020B0604030504040204" pitchFamily="34" charset="0"/>
                <a:cs typeface="Verdana" panose="020B0604030504040204" pitchFamily="34" charset="0"/>
              </a:rPr>
              <a:t>empatisch</a:t>
            </a:r>
            <a:r>
              <a:rPr lang="nl-BE" sz="8000" dirty="0">
                <a:latin typeface="+mj-lt"/>
                <a:ea typeface="Verdana" panose="020B0604030504040204" pitchFamily="34" charset="0"/>
                <a:cs typeface="Verdana" panose="020B0604030504040204" pitchFamily="34" charset="0"/>
              </a:rPr>
              <a:t> zijn voor zijn/haar situatie om nadien (wanneer er een vertrouwensband is) progressief te ‘</a:t>
            </a:r>
            <a:r>
              <a:rPr lang="nl-BE" sz="8000" dirty="0" err="1">
                <a:latin typeface="+mj-lt"/>
                <a:ea typeface="Verdana" panose="020B0604030504040204" pitchFamily="34" charset="0"/>
                <a:cs typeface="Verdana" panose="020B0604030504040204" pitchFamily="34" charset="0"/>
              </a:rPr>
              <a:t>disjoinen</a:t>
            </a:r>
            <a:r>
              <a:rPr lang="nl-BE" sz="8000" dirty="0">
                <a:latin typeface="+mj-lt"/>
                <a:ea typeface="Verdana" panose="020B0604030504040204" pitchFamily="34" charset="0"/>
                <a:cs typeface="Verdana" panose="020B0604030504040204" pitchFamily="34" charset="0"/>
              </a:rPr>
              <a:t>’ en afspraken te maken rond hoe andere kunnen betrokken worden (wat mag wel/niet besproken worden, is de jongere erbij, ...); </a:t>
            </a:r>
          </a:p>
          <a:p>
            <a:pPr lvl="2"/>
            <a:r>
              <a:rPr lang="nl-BE" sz="8000" dirty="0">
                <a:latin typeface="+mj-lt"/>
                <a:ea typeface="Verdana" panose="020B0604030504040204" pitchFamily="34" charset="0"/>
                <a:cs typeface="Verdana" panose="020B0604030504040204" pitchFamily="34" charset="0"/>
              </a:rPr>
              <a:t>reeds in het begin van de gesprekken aangeven dat je geen absolute geheimhouding kan garanderen, maar dat je de jongere zal inlichten als je iemand zal contacteren. </a:t>
            </a:r>
          </a:p>
          <a:p>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09679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u="sng" dirty="0" smtClean="0"/>
              <a:t>Suïcidaal Proces</a:t>
            </a:r>
            <a:endParaRPr lang="nl-BE" b="1" u="sng" dirty="0"/>
          </a:p>
        </p:txBody>
      </p:sp>
      <p:sp>
        <p:nvSpPr>
          <p:cNvPr id="2" name="Tijdelijke aanduiding voor inhoud 1"/>
          <p:cNvSpPr>
            <a:spLocks noGrp="1"/>
          </p:cNvSpPr>
          <p:nvPr>
            <p:ph idx="1"/>
          </p:nvPr>
        </p:nvSpPr>
        <p:spPr/>
        <p:txBody>
          <a:bodyPr>
            <a:normAutofit/>
          </a:bodyPr>
          <a:lstStyle/>
          <a:p>
            <a:pPr marL="0" indent="0">
              <a:buNone/>
            </a:pPr>
            <a:r>
              <a:rPr lang="nl-BE" sz="2000" b="1" dirty="0"/>
              <a:t>Belangrijk</a:t>
            </a:r>
            <a:endParaRPr lang="nl-BE" sz="2000" dirty="0"/>
          </a:p>
          <a:p>
            <a:pPr lvl="1"/>
            <a:r>
              <a:rPr lang="nl-BE" sz="2000" dirty="0"/>
              <a:t>Aan suïcide gaat een proces vooraf</a:t>
            </a:r>
          </a:p>
          <a:p>
            <a:pPr lvl="1"/>
            <a:r>
              <a:rPr lang="nl-BE" sz="2000" dirty="0"/>
              <a:t>Van gedachte naar plan naar daad</a:t>
            </a:r>
          </a:p>
          <a:p>
            <a:pPr lvl="1"/>
            <a:r>
              <a:rPr lang="nl-BE" sz="2000" dirty="0"/>
              <a:t>Deels </a:t>
            </a:r>
            <a:r>
              <a:rPr lang="nl-BE" sz="2000" dirty="0" err="1"/>
              <a:t>observeerbaar</a:t>
            </a:r>
            <a:r>
              <a:rPr lang="nl-BE" sz="2000" dirty="0"/>
              <a:t> (verbale en non-verbale signalen), deels niet</a:t>
            </a:r>
          </a:p>
          <a:p>
            <a:pPr lvl="1"/>
            <a:r>
              <a:rPr lang="nl-BE" sz="2000" dirty="0"/>
              <a:t>Tijdspanne verschilt van persoon tot persoon</a:t>
            </a:r>
          </a:p>
          <a:p>
            <a:pPr marL="914400" lvl="2" indent="0">
              <a:buNone/>
            </a:pPr>
            <a:r>
              <a:rPr lang="nl-BE" dirty="0" smtClean="0"/>
              <a:t>(Over </a:t>
            </a:r>
            <a:r>
              <a:rPr lang="nl-BE" dirty="0"/>
              <a:t>het algemeen sneller bij </a:t>
            </a:r>
            <a:r>
              <a:rPr lang="nl-BE" dirty="0" smtClean="0"/>
              <a:t>mannen)</a:t>
            </a:r>
            <a:endParaRPr lang="nl-BE" dirty="0"/>
          </a:p>
          <a:p>
            <a:pPr lvl="1"/>
            <a:r>
              <a:rPr lang="nl-BE" sz="2000" dirty="0"/>
              <a:t>Poging als belangrijkste signaal</a:t>
            </a:r>
          </a:p>
          <a:p>
            <a:pPr lvl="1"/>
            <a:r>
              <a:rPr lang="nl-BE" sz="2000" dirty="0"/>
              <a:t>O</a:t>
            </a:r>
            <a:r>
              <a:rPr lang="nl-BE" sz="2000" dirty="0" smtClean="0"/>
              <a:t>ntladingseffect </a:t>
            </a:r>
            <a:r>
              <a:rPr lang="nl-BE" sz="2000" dirty="0"/>
              <a:t>van een poging is tijdelijk</a:t>
            </a:r>
          </a:p>
          <a:p>
            <a:pPr lvl="1"/>
            <a:r>
              <a:rPr lang="nl-BE" sz="2000" dirty="0"/>
              <a:t>Geen eenvormig proces</a:t>
            </a:r>
          </a:p>
          <a:p>
            <a:pPr marL="0" indent="0">
              <a:buNone/>
            </a:pPr>
            <a:endParaRPr lang="nl-BE" dirty="0"/>
          </a:p>
        </p:txBody>
      </p:sp>
    </p:spTree>
    <p:extLst>
      <p:ext uri="{BB962C8B-B14F-4D97-AF65-F5344CB8AC3E}">
        <p14:creationId xmlns:p14="http://schemas.microsoft.com/office/powerpoint/2010/main" val="36557186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sz="2600" b="1" dirty="0"/>
              <a:t>Safety Plan</a:t>
            </a:r>
          </a:p>
          <a:p>
            <a:pPr marL="457200" lvl="1" indent="0">
              <a:buNone/>
            </a:pPr>
            <a:r>
              <a:rPr lang="nl-BE" u="sng" dirty="0" smtClean="0">
                <a:hlinkClick r:id="rId2"/>
              </a:rPr>
              <a:t>https</a:t>
            </a:r>
            <a:r>
              <a:rPr lang="nl-BE" u="sng" dirty="0">
                <a:hlinkClick r:id="rId2"/>
              </a:rPr>
              <a:t>://www.zelfmoord1813.be/SafetyPlan</a:t>
            </a:r>
            <a:endParaRPr lang="nl-BE" dirty="0"/>
          </a:p>
          <a:p>
            <a:pPr marL="0" indent="0">
              <a:buNone/>
            </a:pPr>
            <a:r>
              <a:rPr lang="nl-BE" dirty="0"/>
              <a:t> </a:t>
            </a:r>
          </a:p>
          <a:p>
            <a:pPr marL="0" indent="0">
              <a:buNone/>
            </a:pPr>
            <a:r>
              <a:rPr lang="nl-BE" sz="2000" dirty="0" smtClean="0"/>
              <a:t>Een </a:t>
            </a:r>
            <a:r>
              <a:rPr lang="nl-BE" sz="2000" dirty="0" err="1" smtClean="0"/>
              <a:t>safety</a:t>
            </a:r>
            <a:r>
              <a:rPr lang="nl-BE" sz="2000" dirty="0" smtClean="0"/>
              <a:t> plan of veiligheidsplan helpt je om in zes stappen een crisis te overbruggen. Vul hem in op momenten dat het beter gaat, zodat je op een moment van crisis weet wat te doen. Een </a:t>
            </a:r>
            <a:r>
              <a:rPr lang="nl-BE" sz="2000" dirty="0" err="1" smtClean="0"/>
              <a:t>safety</a:t>
            </a:r>
            <a:r>
              <a:rPr lang="nl-BE" sz="2000" dirty="0" smtClean="0"/>
              <a:t> plan kan je zelfstandig invullen en gebruiken, maar je kan het ook samen invullen met een hulpverlener, een vriend of een vrijwilliger van Zelfmoordlijn 1813.</a:t>
            </a:r>
          </a:p>
          <a:p>
            <a:pPr marL="0" indent="0">
              <a:buNone/>
            </a:pPr>
            <a:r>
              <a:rPr lang="nl-BE" sz="2000" dirty="0" smtClean="0"/>
              <a:t>Het </a:t>
            </a:r>
            <a:r>
              <a:rPr lang="nl-BE" sz="2000" dirty="0" err="1" smtClean="0"/>
              <a:t>safety</a:t>
            </a:r>
            <a:r>
              <a:rPr lang="nl-BE" sz="2000" dirty="0" smtClean="0"/>
              <a:t> plan is één van de tools in de app </a:t>
            </a:r>
            <a:r>
              <a:rPr lang="nl-BE" sz="2000" dirty="0" err="1" smtClean="0"/>
              <a:t>BackUp</a:t>
            </a:r>
            <a:r>
              <a:rPr lang="nl-BE" sz="2000" dirty="0" smtClean="0"/>
              <a:t>, de app On Track </a:t>
            </a:r>
            <a:r>
              <a:rPr lang="nl-BE" sz="2000" dirty="0" err="1" smtClean="0"/>
              <a:t>Again</a:t>
            </a:r>
            <a:r>
              <a:rPr lang="nl-BE" sz="2000" dirty="0" smtClean="0"/>
              <a:t> en de zelfhulpcursus </a:t>
            </a:r>
            <a:r>
              <a:rPr lang="nl-BE" sz="2000" dirty="0" err="1" smtClean="0"/>
              <a:t>Think</a:t>
            </a:r>
            <a:r>
              <a:rPr lang="nl-BE" sz="2000" dirty="0" smtClean="0"/>
              <a:t> Life. Het opstellen van een </a:t>
            </a:r>
            <a:r>
              <a:rPr lang="nl-BE" sz="2000" dirty="0" err="1" smtClean="0"/>
              <a:t>safety</a:t>
            </a:r>
            <a:r>
              <a:rPr lang="nl-BE" sz="2000" dirty="0" smtClean="0"/>
              <a:t> plan wordt erkend als een van de ‘best </a:t>
            </a:r>
            <a:r>
              <a:rPr lang="nl-BE" sz="2000" dirty="0" err="1" smtClean="0"/>
              <a:t>practices</a:t>
            </a:r>
            <a:r>
              <a:rPr lang="nl-BE" sz="2000" dirty="0" smtClean="0"/>
              <a:t>’ uit de suïcidepreventie.</a:t>
            </a:r>
          </a:p>
          <a:p>
            <a:pPr marL="0" indent="0">
              <a:buNone/>
            </a:pPr>
            <a:r>
              <a:rPr lang="nl-BE" sz="2000" dirty="0" smtClean="0"/>
              <a:t>Je vult je </a:t>
            </a:r>
            <a:r>
              <a:rPr lang="nl-BE" sz="2000" dirty="0" err="1" smtClean="0"/>
              <a:t>safety</a:t>
            </a:r>
            <a:r>
              <a:rPr lang="nl-BE" sz="2000" dirty="0" smtClean="0"/>
              <a:t> plan in je eigen woorden in, kort en krachtig. Hoe concreter je het uitwerkt, hoe eenvoudiger het zal zijn om de stappen op moment van crisis in acties om te zetten.</a:t>
            </a:r>
          </a:p>
          <a:p>
            <a:pPr marL="0" indent="0">
              <a:buNone/>
            </a:pPr>
            <a:r>
              <a:rPr lang="nl-BE" sz="2000" dirty="0" smtClean="0"/>
              <a:t>(</a:t>
            </a:r>
            <a:r>
              <a:rPr lang="nl-BE" sz="2000" dirty="0" smtClean="0">
                <a:hlinkClick r:id="rId3"/>
              </a:rPr>
              <a:t>link printbare </a:t>
            </a:r>
            <a:r>
              <a:rPr lang="nl-BE" sz="2000" dirty="0" err="1" smtClean="0">
                <a:hlinkClick r:id="rId3"/>
              </a:rPr>
              <a:t>safety</a:t>
            </a:r>
            <a:r>
              <a:rPr lang="nl-BE" sz="2000" dirty="0" smtClean="0">
                <a:hlinkClick r:id="rId3"/>
              </a:rPr>
              <a:t> plan op FTP</a:t>
            </a:r>
            <a:r>
              <a:rPr lang="nl-BE" sz="2000" dirty="0" smtClean="0"/>
              <a:t>)</a:t>
            </a:r>
          </a:p>
          <a:p>
            <a:pPr marL="0" indent="0">
              <a:buNone/>
            </a:pPr>
            <a:r>
              <a:rPr lang="nl-BE" sz="2000" dirty="0" smtClean="0"/>
              <a:t> </a:t>
            </a:r>
          </a:p>
          <a:p>
            <a:endParaRPr lang="nl-BE" dirty="0"/>
          </a:p>
        </p:txBody>
      </p:sp>
    </p:spTree>
    <p:extLst>
      <p:ext uri="{BB962C8B-B14F-4D97-AF65-F5344CB8AC3E}">
        <p14:creationId xmlns:p14="http://schemas.microsoft.com/office/powerpoint/2010/main" val="1504363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933" y="2023824"/>
            <a:ext cx="1105054" cy="1143160"/>
          </a:xfrm>
        </p:spPr>
      </p:pic>
      <p:sp>
        <p:nvSpPr>
          <p:cNvPr id="8" name="Tekstvak 7"/>
          <p:cNvSpPr txBox="1"/>
          <p:nvPr/>
        </p:nvSpPr>
        <p:spPr>
          <a:xfrm>
            <a:off x="2846070" y="2595404"/>
            <a:ext cx="7429500" cy="2585323"/>
          </a:xfrm>
          <a:prstGeom prst="rect">
            <a:avLst/>
          </a:prstGeom>
          <a:noFill/>
        </p:spPr>
        <p:txBody>
          <a:bodyPr wrap="square" rtlCol="0">
            <a:spAutoFit/>
          </a:bodyPr>
          <a:lstStyle/>
          <a:p>
            <a:r>
              <a:rPr lang="nl-NL" b="1" dirty="0"/>
              <a:t>Signalen herkennen</a:t>
            </a:r>
            <a:r>
              <a:rPr lang="nl-NL" dirty="0"/>
              <a:t> - </a:t>
            </a:r>
            <a:endParaRPr lang="nl-NL" dirty="0" smtClean="0"/>
          </a:p>
          <a:p>
            <a:r>
              <a:rPr lang="nl-NL" dirty="0" smtClean="0"/>
              <a:t>Welke </a:t>
            </a:r>
            <a:r>
              <a:rPr lang="nl-NL" dirty="0"/>
              <a:t>signalen kunnen een mogelijke crisis bij je aankondigen? Welke gedachten en gevoelens gaan er aan een crisis vooraf? Zijn er bepaalde situaties die risicovol zijn? </a:t>
            </a:r>
            <a:endParaRPr lang="nl-BE" dirty="0"/>
          </a:p>
          <a:p>
            <a:endParaRPr lang="nl-NL" dirty="0" smtClean="0"/>
          </a:p>
          <a:p>
            <a:r>
              <a:rPr lang="nl-NL" dirty="0" smtClean="0"/>
              <a:t>Voorbeelden</a:t>
            </a:r>
            <a:r>
              <a:rPr lang="nl-NL" dirty="0"/>
              <a:t>: ‘al een aantal nachten slecht geslapen’, ‘drink de laatste tijd meer alcohol’, ‘me hopeloos voelen en gevoel dat niets nog zin heeft’, ‘niet meer buiten komen’, …</a:t>
            </a:r>
            <a:endParaRPr lang="nl-BE" dirty="0"/>
          </a:p>
          <a:p>
            <a:endParaRPr lang="nl-BE" dirty="0"/>
          </a:p>
        </p:txBody>
      </p:sp>
    </p:spTree>
    <p:extLst>
      <p:ext uri="{BB962C8B-B14F-4D97-AF65-F5344CB8AC3E}">
        <p14:creationId xmlns:p14="http://schemas.microsoft.com/office/powerpoint/2010/main" val="735740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4836" y="1882857"/>
            <a:ext cx="1133633" cy="1105054"/>
          </a:xfrm>
        </p:spPr>
      </p:pic>
      <p:sp>
        <p:nvSpPr>
          <p:cNvPr id="6" name="Tekstvak 5"/>
          <p:cNvSpPr txBox="1"/>
          <p:nvPr/>
        </p:nvSpPr>
        <p:spPr>
          <a:xfrm>
            <a:off x="2857500" y="2435384"/>
            <a:ext cx="7875270" cy="2062103"/>
          </a:xfrm>
          <a:prstGeom prst="rect">
            <a:avLst/>
          </a:prstGeom>
          <a:noFill/>
        </p:spPr>
        <p:txBody>
          <a:bodyPr wrap="square" rtlCol="0">
            <a:spAutoFit/>
          </a:bodyPr>
          <a:lstStyle/>
          <a:p>
            <a:r>
              <a:rPr lang="nl-BE" sz="2000" b="1" dirty="0"/>
              <a:t>Coping </a:t>
            </a:r>
          </a:p>
          <a:p>
            <a:r>
              <a:rPr lang="nl-BE" dirty="0" smtClean="0"/>
              <a:t>Wat </a:t>
            </a:r>
            <a:r>
              <a:rPr lang="nl-BE" dirty="0"/>
              <a:t>kan je zelf doen om rustiger te worden? Hoe zet je je gedachten op iets anders? Wat kun je zelf ondernemen om je iets minder slecht te voelen? </a:t>
            </a:r>
          </a:p>
          <a:p>
            <a:endParaRPr lang="nl-BE" dirty="0" smtClean="0"/>
          </a:p>
          <a:p>
            <a:r>
              <a:rPr lang="nl-BE" dirty="0" smtClean="0"/>
              <a:t>Voorbeelden</a:t>
            </a:r>
            <a:r>
              <a:rPr lang="nl-BE" dirty="0"/>
              <a:t>: ‘een stuk gaan stappen of lopen’, ‘tekenen’, ‘nare gedachten van me af schrijven’,  ‘naar muziek luisteren’, ‘afreageren op een boksbal’, ‘een warm bad of douche nemen’, ‘film kijken’…</a:t>
            </a:r>
          </a:p>
        </p:txBody>
      </p:sp>
    </p:spTree>
    <p:extLst>
      <p:ext uri="{BB962C8B-B14F-4D97-AF65-F5344CB8AC3E}">
        <p14:creationId xmlns:p14="http://schemas.microsoft.com/office/powerpoint/2010/main" val="22189952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526" y="1690688"/>
            <a:ext cx="1124107" cy="1114581"/>
          </a:xfrm>
        </p:spPr>
      </p:pic>
      <p:sp>
        <p:nvSpPr>
          <p:cNvPr id="6" name="Tekstvak 5"/>
          <p:cNvSpPr txBox="1"/>
          <p:nvPr/>
        </p:nvSpPr>
        <p:spPr>
          <a:xfrm>
            <a:off x="2910468" y="2805269"/>
            <a:ext cx="7014117" cy="2062103"/>
          </a:xfrm>
          <a:prstGeom prst="rect">
            <a:avLst/>
          </a:prstGeom>
          <a:noFill/>
        </p:spPr>
        <p:txBody>
          <a:bodyPr wrap="square" rtlCol="0">
            <a:spAutoFit/>
          </a:bodyPr>
          <a:lstStyle/>
          <a:p>
            <a:r>
              <a:rPr lang="nl-BE" sz="2000" b="1" dirty="0"/>
              <a:t>Ik vind afleiding bij… </a:t>
            </a:r>
            <a:endParaRPr lang="nl-BE" dirty="0"/>
          </a:p>
          <a:p>
            <a:r>
              <a:rPr lang="nl-BE" dirty="0" smtClean="0"/>
              <a:t>Wanneer </a:t>
            </a:r>
            <a:r>
              <a:rPr lang="nl-BE" dirty="0"/>
              <a:t>je er zelf niet uitgeraakt, kunnen andere mensen afleiding bieden. Door contact met andere mensen is de kans kleiner dat je volle aandacht bij je negatieve gedachten blijft. Waar vind jij afleiding? </a:t>
            </a:r>
          </a:p>
          <a:p>
            <a:endParaRPr lang="nl-BE" dirty="0" smtClean="0"/>
          </a:p>
          <a:p>
            <a:r>
              <a:rPr lang="nl-BE" dirty="0" smtClean="0"/>
              <a:t>Voorbeelden</a:t>
            </a:r>
            <a:r>
              <a:rPr lang="nl-BE" dirty="0"/>
              <a:t>: afspreken met een vriend/vriendin, bij familie langsgaan, naar een activiteit in buurthuis of cultureel centrum, … </a:t>
            </a:r>
          </a:p>
        </p:txBody>
      </p:sp>
    </p:spTree>
    <p:extLst>
      <p:ext uri="{BB962C8B-B14F-4D97-AF65-F5344CB8AC3E}">
        <p14:creationId xmlns:p14="http://schemas.microsoft.com/office/powerpoint/2010/main" val="2700879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526" y="1690688"/>
            <a:ext cx="1143160" cy="1171739"/>
          </a:xfrm>
        </p:spPr>
      </p:pic>
      <p:sp>
        <p:nvSpPr>
          <p:cNvPr id="6" name="Tekstvak 5"/>
          <p:cNvSpPr txBox="1"/>
          <p:nvPr/>
        </p:nvSpPr>
        <p:spPr>
          <a:xfrm>
            <a:off x="2776654" y="2743200"/>
            <a:ext cx="7125629" cy="2339102"/>
          </a:xfrm>
          <a:prstGeom prst="rect">
            <a:avLst/>
          </a:prstGeom>
          <a:noFill/>
        </p:spPr>
        <p:txBody>
          <a:bodyPr wrap="square" rtlCol="0">
            <a:spAutoFit/>
          </a:bodyPr>
          <a:lstStyle/>
          <a:p>
            <a:r>
              <a:rPr lang="nl-BE" sz="2000" b="1" dirty="0"/>
              <a:t>Blijf er niet mee zitten </a:t>
            </a:r>
          </a:p>
          <a:p>
            <a:r>
              <a:rPr lang="nl-BE" dirty="0" smtClean="0"/>
              <a:t>Bij </a:t>
            </a:r>
            <a:r>
              <a:rPr lang="nl-BE" dirty="0"/>
              <a:t>welke personen uit je omgeving kan je terecht met je gevoelens? Bij wie kun je aankloppen? Dit kunnen familie of vrienden zijn, maar denk ook aan een collega, een leerkracht… Iemand bij wie je je veilig voelt en durft te bespreken dat je in een crisis zit.</a:t>
            </a:r>
          </a:p>
          <a:p>
            <a:endParaRPr lang="nl-BE" dirty="0" smtClean="0"/>
          </a:p>
          <a:p>
            <a:r>
              <a:rPr lang="nl-BE" dirty="0" smtClean="0"/>
              <a:t>Tip</a:t>
            </a:r>
            <a:r>
              <a:rPr lang="nl-BE" dirty="0"/>
              <a:t>: het kan helpen om vooraf een </a:t>
            </a:r>
            <a:r>
              <a:rPr lang="nl-BE" dirty="0" err="1"/>
              <a:t>smsje</a:t>
            </a:r>
            <a:r>
              <a:rPr lang="nl-BE" dirty="0"/>
              <a:t> of mailtje op te stellen dat je direct kan versturen.</a:t>
            </a:r>
          </a:p>
        </p:txBody>
      </p:sp>
    </p:spTree>
    <p:extLst>
      <p:ext uri="{BB962C8B-B14F-4D97-AF65-F5344CB8AC3E}">
        <p14:creationId xmlns:p14="http://schemas.microsoft.com/office/powerpoint/2010/main" val="249283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124107" cy="1133633"/>
          </a:xfrm>
        </p:spPr>
      </p:pic>
      <p:sp>
        <p:nvSpPr>
          <p:cNvPr id="6" name="Tekstvak 5"/>
          <p:cNvSpPr txBox="1"/>
          <p:nvPr/>
        </p:nvSpPr>
        <p:spPr>
          <a:xfrm>
            <a:off x="2432824" y="3144644"/>
            <a:ext cx="7326351" cy="2031325"/>
          </a:xfrm>
          <a:prstGeom prst="rect">
            <a:avLst/>
          </a:prstGeom>
          <a:noFill/>
        </p:spPr>
        <p:txBody>
          <a:bodyPr wrap="square" rtlCol="0">
            <a:spAutoFit/>
          </a:bodyPr>
          <a:lstStyle/>
          <a:p>
            <a:r>
              <a:rPr lang="nl-NL" b="1" dirty="0"/>
              <a:t>Wie kan hulp bieden?</a:t>
            </a:r>
            <a:r>
              <a:rPr lang="nl-NL" dirty="0"/>
              <a:t> </a:t>
            </a:r>
          </a:p>
          <a:p>
            <a:r>
              <a:rPr lang="nl-NL" dirty="0" smtClean="0"/>
              <a:t>Welke </a:t>
            </a:r>
            <a:r>
              <a:rPr lang="nl-NL" dirty="0"/>
              <a:t>professionele hulpverlener kan je helpen? Denk aan je huisarts, een lokale hulpdienst of andere professionelen waarmee je in contact bent. Ook de Zelfmoordlijn 1813 of de nooddiensten kun je hier vermelden</a:t>
            </a:r>
            <a:r>
              <a:rPr lang="nl-NL" dirty="0" smtClean="0"/>
              <a:t>.</a:t>
            </a:r>
          </a:p>
          <a:p>
            <a:endParaRPr lang="nl-NL" dirty="0"/>
          </a:p>
          <a:p>
            <a:r>
              <a:rPr lang="nl-NL" b="1" dirty="0" smtClean="0"/>
              <a:t>Tip</a:t>
            </a:r>
            <a:r>
              <a:rPr lang="nl-NL" dirty="0" smtClean="0"/>
              <a:t>: geef NOODKAARTJE mee (zie FTP: </a:t>
            </a:r>
            <a:r>
              <a:rPr lang="nl-NL" dirty="0" smtClean="0">
                <a:hlinkClick r:id="rId3"/>
              </a:rPr>
              <a:t>noodkaartje Oudenaarde</a:t>
            </a:r>
            <a:r>
              <a:rPr lang="nl-NL" dirty="0" smtClean="0"/>
              <a:t>, </a:t>
            </a:r>
            <a:r>
              <a:rPr lang="nl-NL" dirty="0" smtClean="0">
                <a:hlinkClick r:id="rId4"/>
              </a:rPr>
              <a:t>noodkaartje Ronse </a:t>
            </a:r>
            <a:r>
              <a:rPr lang="nl-NL" dirty="0" smtClean="0"/>
              <a:t>en </a:t>
            </a:r>
            <a:r>
              <a:rPr lang="nl-NL" dirty="0" smtClean="0">
                <a:hlinkClick r:id="rId5"/>
              </a:rPr>
              <a:t>noodkaartje Zottegem</a:t>
            </a:r>
            <a:r>
              <a:rPr lang="nl-NL" dirty="0" smtClean="0"/>
              <a:t>)</a:t>
            </a:r>
          </a:p>
        </p:txBody>
      </p:sp>
    </p:spTree>
    <p:extLst>
      <p:ext uri="{BB962C8B-B14F-4D97-AF65-F5344CB8AC3E}">
        <p14:creationId xmlns:p14="http://schemas.microsoft.com/office/powerpoint/2010/main" val="75642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Safety Plan</a:t>
            </a:r>
            <a:endParaRPr lang="nl-BE"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171739" cy="1152686"/>
          </a:xfrm>
        </p:spPr>
      </p:pic>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p:cNvSpPr txBox="1"/>
          <p:nvPr/>
        </p:nvSpPr>
        <p:spPr>
          <a:xfrm>
            <a:off x="2009939" y="3144644"/>
            <a:ext cx="7691622" cy="2616101"/>
          </a:xfrm>
          <a:prstGeom prst="rect">
            <a:avLst/>
          </a:prstGeom>
          <a:noFill/>
        </p:spPr>
        <p:txBody>
          <a:bodyPr wrap="square" rtlCol="0">
            <a:spAutoFit/>
          </a:bodyPr>
          <a:lstStyle/>
          <a:p>
            <a:r>
              <a:rPr lang="nl-NL" sz="2000" b="1" dirty="0"/>
              <a:t>Mijn veilige omgeving</a:t>
            </a:r>
            <a:r>
              <a:rPr lang="nl-NL" sz="2000" dirty="0"/>
              <a:t> </a:t>
            </a:r>
          </a:p>
          <a:p>
            <a:r>
              <a:rPr lang="nl-NL" dirty="0" smtClean="0"/>
              <a:t>Hoe </a:t>
            </a:r>
            <a:r>
              <a:rPr lang="nl-NL" dirty="0"/>
              <a:t>zorg je dat je veilig bent en blijft in een crisis? Zorg ervoor dat je ook in de toekomst jezelf niets aandoet. Wat kun je doen om de toegang tot middelen te beperken</a:t>
            </a:r>
            <a:r>
              <a:rPr lang="nl-NL" dirty="0" smtClean="0"/>
              <a:t>?</a:t>
            </a:r>
          </a:p>
          <a:p>
            <a:endParaRPr lang="nl-BE" dirty="0"/>
          </a:p>
          <a:p>
            <a:r>
              <a:rPr lang="nl-NL" dirty="0"/>
              <a:t>Voorbeelden: (niet-gebruikte medicatie) terugbrengen naar de apotheek, omgeving op de hoogte brengen, …</a:t>
            </a:r>
            <a:endParaRPr lang="nl-BE" dirty="0"/>
          </a:p>
          <a:p>
            <a:r>
              <a:rPr lang="nl-BE" dirty="0"/>
              <a:t/>
            </a:r>
            <a:br>
              <a:rPr lang="nl-BE" dirty="0"/>
            </a:br>
            <a:endParaRPr lang="nl-BE" dirty="0"/>
          </a:p>
        </p:txBody>
      </p:sp>
    </p:spTree>
    <p:extLst>
      <p:ext uri="{BB962C8B-B14F-4D97-AF65-F5344CB8AC3E}">
        <p14:creationId xmlns:p14="http://schemas.microsoft.com/office/powerpoint/2010/main" val="27117230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Doorverwijzing</a:t>
            </a:r>
            <a:endParaRPr lang="nl-BE" dirty="0"/>
          </a:p>
        </p:txBody>
      </p:sp>
      <p:sp>
        <p:nvSpPr>
          <p:cNvPr id="3" name="Tijdelijke aanduiding voor inhoud 2"/>
          <p:cNvSpPr>
            <a:spLocks noGrp="1"/>
          </p:cNvSpPr>
          <p:nvPr>
            <p:ph idx="1"/>
          </p:nvPr>
        </p:nvSpPr>
        <p:spPr/>
        <p:txBody>
          <a:bodyPr/>
          <a:lstStyle/>
          <a:p>
            <a:pPr marL="0" indent="0">
              <a:buNone/>
            </a:pPr>
            <a:endParaRPr lang="nl-BE" sz="2000" b="1" dirty="0" smtClean="0"/>
          </a:p>
          <a:p>
            <a:pPr marL="0" indent="0">
              <a:buNone/>
            </a:pPr>
            <a:r>
              <a:rPr lang="nl-BE" sz="2000" b="1" dirty="0" smtClean="0"/>
              <a:t>Wat </a:t>
            </a:r>
            <a:r>
              <a:rPr lang="nl-BE" sz="2000" b="1" dirty="0"/>
              <a:t>is er nodig voor een goede doorverwijzing?</a:t>
            </a:r>
            <a:endParaRPr lang="nl-BE" sz="2000" dirty="0"/>
          </a:p>
          <a:p>
            <a:pPr lvl="1"/>
            <a:r>
              <a:rPr lang="nl-BE" sz="2000" dirty="0"/>
              <a:t>Je weet welke hulp voorhanden </a:t>
            </a:r>
            <a:r>
              <a:rPr lang="nl-BE" sz="2000" dirty="0" smtClean="0"/>
              <a:t>is</a:t>
            </a:r>
            <a:endParaRPr lang="nl-BE" sz="2000" dirty="0"/>
          </a:p>
          <a:p>
            <a:pPr lvl="1"/>
            <a:r>
              <a:rPr lang="nl-BE" sz="2000" dirty="0"/>
              <a:t>Je spreekt je wens uit om door te verwijzen en je vraagt wat de persoon daarvan vindt</a:t>
            </a:r>
          </a:p>
          <a:p>
            <a:pPr lvl="1"/>
            <a:r>
              <a:rPr lang="nl-BE" sz="2000" dirty="0"/>
              <a:t>T.a.v. betrokkene: uitleggen waarom je verwijst  (verwijzen is geen afwijzen)</a:t>
            </a:r>
          </a:p>
          <a:p>
            <a:pPr lvl="1"/>
            <a:r>
              <a:rPr lang="nl-BE" sz="2000" dirty="0"/>
              <a:t>Verduidelijk ook waarom je precies naar die  bepaalde hulpverlener verwijst</a:t>
            </a:r>
          </a:p>
          <a:p>
            <a:pPr marL="457200" lvl="1" indent="0">
              <a:buNone/>
            </a:pPr>
            <a:endParaRPr lang="nl-BE" sz="2000" dirty="0"/>
          </a:p>
        </p:txBody>
      </p:sp>
    </p:spTree>
    <p:extLst>
      <p:ext uri="{BB962C8B-B14F-4D97-AF65-F5344CB8AC3E}">
        <p14:creationId xmlns:p14="http://schemas.microsoft.com/office/powerpoint/2010/main" val="33928833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Doorverwijzing</a:t>
            </a:r>
            <a:endParaRPr lang="nl-BE" dirty="0"/>
          </a:p>
        </p:txBody>
      </p:sp>
      <p:sp>
        <p:nvSpPr>
          <p:cNvPr id="3" name="Tijdelijke aanduiding voor inhoud 2"/>
          <p:cNvSpPr>
            <a:spLocks noGrp="1"/>
          </p:cNvSpPr>
          <p:nvPr>
            <p:ph idx="1"/>
          </p:nvPr>
        </p:nvSpPr>
        <p:spPr>
          <a:xfrm>
            <a:off x="838200" y="1494263"/>
            <a:ext cx="10515600" cy="4682700"/>
          </a:xfrm>
        </p:spPr>
        <p:txBody>
          <a:bodyPr>
            <a:normAutofit fontScale="25000" lnSpcReduction="20000"/>
          </a:bodyPr>
          <a:lstStyle/>
          <a:p>
            <a:pPr marL="0" indent="0">
              <a:buNone/>
            </a:pPr>
            <a:r>
              <a:rPr lang="fr-BE" sz="8000" b="1" dirty="0"/>
              <a:t>De </a:t>
            </a:r>
            <a:r>
              <a:rPr lang="fr-BE" sz="8000" b="1" dirty="0" err="1"/>
              <a:t>hulpverleningslijnen</a:t>
            </a:r>
            <a:endParaRPr lang="nl-BE" sz="8000" dirty="0"/>
          </a:p>
          <a:p>
            <a:r>
              <a:rPr lang="nl-NL" sz="8000" dirty="0"/>
              <a:t>Nulde lijn</a:t>
            </a:r>
            <a:endParaRPr lang="nl-BE" sz="8000" dirty="0"/>
          </a:p>
          <a:p>
            <a:pPr lvl="1"/>
            <a:r>
              <a:rPr lang="nl-NL" sz="8000" dirty="0"/>
              <a:t>Mantelzorg (vrienden, ouders, familie, …)</a:t>
            </a:r>
            <a:endParaRPr lang="nl-BE" sz="8000" dirty="0"/>
          </a:p>
          <a:p>
            <a:pPr lvl="1"/>
            <a:r>
              <a:rPr lang="nl-NL" sz="8000" dirty="0"/>
              <a:t>Zelfhulpgroepen </a:t>
            </a:r>
            <a:r>
              <a:rPr lang="nl-NL" sz="8000" u="sng" dirty="0">
                <a:hlinkClick r:id="rId2"/>
              </a:rPr>
              <a:t>www.zelfhulp.be</a:t>
            </a:r>
            <a:r>
              <a:rPr lang="nl-NL" sz="8000" dirty="0"/>
              <a:t>, </a:t>
            </a:r>
            <a:r>
              <a:rPr lang="nl-NL" sz="8000" u="sng" dirty="0">
                <a:hlinkClick r:id="rId3"/>
              </a:rPr>
              <a:t>www.werkgroepverder.be</a:t>
            </a:r>
            <a:r>
              <a:rPr lang="nl-NL" sz="8000" dirty="0"/>
              <a:t>:</a:t>
            </a:r>
            <a:endParaRPr lang="nl-BE" sz="8000" dirty="0"/>
          </a:p>
          <a:p>
            <a:pPr lvl="1"/>
            <a:r>
              <a:rPr lang="nl-NL" sz="8000" dirty="0"/>
              <a:t>Telefonische hulplijnen zoals </a:t>
            </a:r>
            <a:r>
              <a:rPr lang="nl-NL" sz="8000" dirty="0" err="1"/>
              <a:t>Tele-Onthaal</a:t>
            </a:r>
            <a:r>
              <a:rPr lang="nl-NL" sz="8000" dirty="0"/>
              <a:t>, Zelfmoordlijn</a:t>
            </a:r>
            <a:endParaRPr lang="nl-BE" sz="8000" dirty="0"/>
          </a:p>
          <a:p>
            <a:r>
              <a:rPr lang="nl-NL" sz="8000" dirty="0"/>
              <a:t>Eerste lijn</a:t>
            </a:r>
            <a:endParaRPr lang="nl-BE" sz="8000" dirty="0"/>
          </a:p>
          <a:p>
            <a:pPr lvl="1"/>
            <a:r>
              <a:rPr lang="fr-BE" sz="8000" dirty="0"/>
              <a:t>De </a:t>
            </a:r>
            <a:r>
              <a:rPr lang="fr-BE" sz="8000" dirty="0" err="1"/>
              <a:t>huisarts</a:t>
            </a:r>
            <a:r>
              <a:rPr lang="fr-BE" sz="8000" dirty="0"/>
              <a:t> (</a:t>
            </a:r>
            <a:r>
              <a:rPr lang="fr-BE" sz="8000" u="sng" dirty="0">
                <a:hlinkClick r:id="rId4"/>
              </a:rPr>
              <a:t>www.huisarts.be</a:t>
            </a:r>
            <a:r>
              <a:rPr lang="fr-BE" sz="8000" dirty="0"/>
              <a:t>)</a:t>
            </a:r>
            <a:endParaRPr lang="nl-BE" sz="8000" dirty="0"/>
          </a:p>
          <a:p>
            <a:pPr lvl="1"/>
            <a:r>
              <a:rPr lang="nl-NL" sz="8000" dirty="0"/>
              <a:t>Centra voor Algemeen Welzijnswerk (CAW)</a:t>
            </a:r>
            <a:endParaRPr lang="nl-BE" sz="8000" dirty="0"/>
          </a:p>
          <a:p>
            <a:pPr lvl="1"/>
            <a:r>
              <a:rPr lang="fr-BE" sz="8000" dirty="0" err="1"/>
              <a:t>HuisvandeMens</a:t>
            </a:r>
            <a:r>
              <a:rPr lang="fr-BE" sz="8000" dirty="0"/>
              <a:t> (</a:t>
            </a:r>
            <a:r>
              <a:rPr lang="fr-BE" sz="8000" dirty="0" err="1"/>
              <a:t>vroegere</a:t>
            </a:r>
            <a:r>
              <a:rPr lang="fr-BE" sz="8000" dirty="0"/>
              <a:t> Centra </a:t>
            </a:r>
            <a:r>
              <a:rPr lang="fr-BE" sz="8000" dirty="0" err="1"/>
              <a:t>Morele</a:t>
            </a:r>
            <a:r>
              <a:rPr lang="fr-BE" sz="8000" dirty="0"/>
              <a:t> </a:t>
            </a:r>
            <a:r>
              <a:rPr lang="fr-BE" sz="8000" dirty="0" err="1"/>
              <a:t>Dienstverlening</a:t>
            </a:r>
            <a:r>
              <a:rPr lang="fr-BE" sz="8000" dirty="0"/>
              <a:t>)</a:t>
            </a:r>
            <a:endParaRPr lang="nl-BE" sz="8000" dirty="0"/>
          </a:p>
          <a:p>
            <a:r>
              <a:rPr lang="nl-NL" sz="8000" dirty="0"/>
              <a:t>Tweede lijn</a:t>
            </a:r>
            <a:endParaRPr lang="nl-BE" sz="8000" dirty="0"/>
          </a:p>
          <a:p>
            <a:pPr lvl="1"/>
            <a:r>
              <a:rPr lang="nl-NL" sz="8000" dirty="0"/>
              <a:t>Privépsycholoog, privépsychiater : </a:t>
            </a:r>
            <a:r>
              <a:rPr lang="nl-BE" sz="8000" dirty="0" err="1" smtClean="0"/>
              <a:t>SoKa</a:t>
            </a:r>
            <a:r>
              <a:rPr lang="nl-BE" sz="8000" dirty="0" smtClean="0"/>
              <a:t> ZOV</a:t>
            </a:r>
          </a:p>
          <a:p>
            <a:pPr lvl="1"/>
            <a:r>
              <a:rPr lang="nl-BE" sz="8000" dirty="0" smtClean="0"/>
              <a:t>Crisiszorg </a:t>
            </a:r>
            <a:r>
              <a:rPr lang="nl-BE" sz="8000" dirty="0"/>
              <a:t>RADAR (</a:t>
            </a:r>
            <a:r>
              <a:rPr lang="nl-BE" sz="8000" dirty="0" smtClean="0"/>
              <a:t>www.popovggz.be)</a:t>
            </a:r>
            <a:endParaRPr lang="nl-BE" sz="8000" dirty="0"/>
          </a:p>
          <a:p>
            <a:pPr lvl="1"/>
            <a:r>
              <a:rPr lang="nl-NL" sz="8000" dirty="0" smtClean="0"/>
              <a:t>Centrum </a:t>
            </a:r>
            <a:r>
              <a:rPr lang="nl-NL" sz="8000" dirty="0"/>
              <a:t>voor Geestelijke </a:t>
            </a:r>
            <a:r>
              <a:rPr lang="nl-NL" sz="8000" dirty="0" smtClean="0"/>
              <a:t>Gezondheidszorg: </a:t>
            </a:r>
          </a:p>
          <a:p>
            <a:pPr lvl="2"/>
            <a:r>
              <a:rPr lang="nl-BE" sz="8000" dirty="0" smtClean="0"/>
              <a:t>http</a:t>
            </a:r>
            <a:r>
              <a:rPr lang="nl-BE" sz="8000" dirty="0"/>
              <a:t>://zov.be/nl</a:t>
            </a:r>
          </a:p>
          <a:p>
            <a:pPr lvl="2"/>
            <a:r>
              <a:rPr lang="fr-BE" sz="8000" dirty="0"/>
              <a:t>Ambulant &amp; </a:t>
            </a:r>
            <a:r>
              <a:rPr lang="fr-BE" sz="8000" dirty="0" err="1"/>
              <a:t>multidisciplinair</a:t>
            </a:r>
            <a:endParaRPr lang="nl-BE" sz="8000" dirty="0"/>
          </a:p>
          <a:p>
            <a:pPr lvl="2"/>
            <a:r>
              <a:rPr lang="fr-BE" sz="8000" dirty="0" err="1"/>
              <a:t>Specifiek</a:t>
            </a:r>
            <a:r>
              <a:rPr lang="fr-BE" sz="8000" dirty="0"/>
              <a:t> </a:t>
            </a:r>
            <a:r>
              <a:rPr lang="fr-BE" sz="8000" dirty="0" err="1"/>
              <a:t>aanbod</a:t>
            </a:r>
            <a:r>
              <a:rPr lang="fr-BE" sz="8000" dirty="0"/>
              <a:t> </a:t>
            </a:r>
            <a:r>
              <a:rPr lang="fr-BE" sz="8000" dirty="0" err="1"/>
              <a:t>naar</a:t>
            </a:r>
            <a:r>
              <a:rPr lang="fr-BE" sz="8000" dirty="0"/>
              <a:t> </a:t>
            </a:r>
            <a:r>
              <a:rPr lang="fr-BE" sz="8000" dirty="0" err="1" smtClean="0"/>
              <a:t>jongeren</a:t>
            </a:r>
            <a:r>
              <a:rPr lang="fr-BE" sz="8000" dirty="0" smtClean="0"/>
              <a:t> </a:t>
            </a:r>
          </a:p>
          <a:p>
            <a:pPr marL="914400" lvl="2" indent="0">
              <a:buNone/>
            </a:pPr>
            <a:r>
              <a:rPr lang="nl-NL" sz="8000" dirty="0" smtClean="0"/>
              <a:t>CGG </a:t>
            </a:r>
            <a:r>
              <a:rPr lang="nl-NL" sz="8000" dirty="0"/>
              <a:t>biedt de mogelijkheid om binnen de 48u een gesprek te hebben met de jongere bij acute </a:t>
            </a:r>
            <a:r>
              <a:rPr lang="nl-NL" sz="8000" dirty="0" smtClean="0"/>
              <a:t>suïcidaliteit</a:t>
            </a:r>
            <a:endParaRPr lang="nl-BE" sz="8000" dirty="0"/>
          </a:p>
          <a:p>
            <a:endParaRPr lang="nl-BE" dirty="0"/>
          </a:p>
        </p:txBody>
      </p:sp>
    </p:spTree>
    <p:extLst>
      <p:ext uri="{BB962C8B-B14F-4D97-AF65-F5344CB8AC3E}">
        <p14:creationId xmlns:p14="http://schemas.microsoft.com/office/powerpoint/2010/main" val="458625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Doorverwijzing</a:t>
            </a:r>
            <a:endParaRPr lang="nl-BE" dirty="0"/>
          </a:p>
        </p:txBody>
      </p:sp>
      <p:sp>
        <p:nvSpPr>
          <p:cNvPr id="3" name="Tijdelijke aanduiding voor inhoud 2"/>
          <p:cNvSpPr>
            <a:spLocks noGrp="1"/>
          </p:cNvSpPr>
          <p:nvPr>
            <p:ph idx="1"/>
          </p:nvPr>
        </p:nvSpPr>
        <p:spPr/>
        <p:txBody>
          <a:bodyPr>
            <a:normAutofit/>
          </a:bodyPr>
          <a:lstStyle/>
          <a:p>
            <a:r>
              <a:rPr lang="nl-NL" sz="2000" dirty="0"/>
              <a:t>Derde lijn</a:t>
            </a:r>
            <a:endParaRPr lang="nl-BE" sz="2000" dirty="0"/>
          </a:p>
          <a:p>
            <a:pPr lvl="1"/>
            <a:r>
              <a:rPr lang="nl-NL" sz="2000" dirty="0"/>
              <a:t>Psychiatrische afdeling in een algemeen ziekenhuis (</a:t>
            </a:r>
            <a:r>
              <a:rPr lang="nl-NL" sz="2000" dirty="0" smtClean="0"/>
              <a:t>PAAZ)</a:t>
            </a:r>
            <a:r>
              <a:rPr lang="nl-BE" sz="2000" dirty="0"/>
              <a:t> </a:t>
            </a:r>
          </a:p>
          <a:p>
            <a:pPr lvl="1"/>
            <a:r>
              <a:rPr lang="nl-NL" sz="2000" dirty="0" smtClean="0"/>
              <a:t>Zottegem</a:t>
            </a:r>
            <a:r>
              <a:rPr lang="nl-NL" sz="2000" dirty="0"/>
              <a:t>: 	</a:t>
            </a:r>
            <a:r>
              <a:rPr lang="nl-NL" sz="2000" dirty="0" smtClean="0"/>
              <a:t>AZ </a:t>
            </a:r>
            <a:r>
              <a:rPr lang="nl-NL" sz="2000" dirty="0"/>
              <a:t>Sint-Elisabeth Ziekenhuis</a:t>
            </a:r>
            <a:endParaRPr lang="nl-BE" sz="2000" dirty="0"/>
          </a:p>
          <a:p>
            <a:pPr marL="457200" lvl="1" indent="0">
              <a:buNone/>
            </a:pPr>
            <a:r>
              <a:rPr lang="nl-NL" sz="2000" dirty="0"/>
              <a:t>		</a:t>
            </a:r>
            <a:r>
              <a:rPr lang="nl-NL" sz="2000" dirty="0" smtClean="0"/>
              <a:t>	</a:t>
            </a:r>
            <a:r>
              <a:rPr lang="nl-NL" sz="2000" dirty="0" err="1" smtClean="0"/>
              <a:t>Godveerdegemstraat</a:t>
            </a:r>
            <a:r>
              <a:rPr lang="nl-NL" sz="2000" dirty="0" smtClean="0"/>
              <a:t> </a:t>
            </a:r>
            <a:r>
              <a:rPr lang="nl-NL" sz="2000" dirty="0"/>
              <a:t>69</a:t>
            </a:r>
            <a:endParaRPr lang="nl-BE" sz="2000" dirty="0"/>
          </a:p>
          <a:p>
            <a:pPr marL="457200" lvl="1" indent="0">
              <a:buNone/>
            </a:pPr>
            <a:r>
              <a:rPr lang="nl-NL" sz="2000" dirty="0" smtClean="0"/>
              <a:t>			9620 </a:t>
            </a:r>
            <a:r>
              <a:rPr lang="nl-NL" sz="2000" dirty="0"/>
              <a:t>Zottegem</a:t>
            </a:r>
            <a:endParaRPr lang="nl-BE" sz="2000" dirty="0"/>
          </a:p>
          <a:p>
            <a:pPr marL="457200" lvl="1" indent="0">
              <a:buNone/>
            </a:pPr>
            <a:r>
              <a:rPr lang="nl-NL" sz="2000" dirty="0" smtClean="0"/>
              <a:t>			09/364 </a:t>
            </a:r>
            <a:r>
              <a:rPr lang="nl-NL" sz="2000" dirty="0"/>
              <a:t>81 11</a:t>
            </a:r>
            <a:endParaRPr lang="nl-BE" sz="2000" dirty="0"/>
          </a:p>
          <a:p>
            <a:pPr lvl="1"/>
            <a:r>
              <a:rPr lang="nl-NL" sz="2000" dirty="0" smtClean="0"/>
              <a:t>Ronse</a:t>
            </a:r>
            <a:r>
              <a:rPr lang="nl-NL" sz="2000" dirty="0"/>
              <a:t>: 	</a:t>
            </a:r>
            <a:r>
              <a:rPr lang="nl-NL" sz="2000" dirty="0" smtClean="0"/>
              <a:t>	AZ </a:t>
            </a:r>
            <a:r>
              <a:rPr lang="nl-NL" sz="2000" dirty="0" err="1"/>
              <a:t>Glorieux</a:t>
            </a:r>
            <a:endParaRPr lang="nl-BE" sz="2000" dirty="0"/>
          </a:p>
          <a:p>
            <a:pPr marL="457200" lvl="1" indent="0">
              <a:buNone/>
            </a:pPr>
            <a:r>
              <a:rPr lang="nl-NL" sz="2000" dirty="0"/>
              <a:t>			</a:t>
            </a:r>
            <a:r>
              <a:rPr lang="nl-NL" sz="2000" dirty="0" err="1" smtClean="0"/>
              <a:t>Glorieuxlaan</a:t>
            </a:r>
            <a:r>
              <a:rPr lang="nl-NL" sz="2000" dirty="0" smtClean="0"/>
              <a:t> </a:t>
            </a:r>
            <a:r>
              <a:rPr lang="nl-NL" sz="2000" dirty="0"/>
              <a:t>55</a:t>
            </a:r>
            <a:endParaRPr lang="nl-BE" sz="2000" dirty="0"/>
          </a:p>
          <a:p>
            <a:pPr marL="457200" lvl="1" indent="0">
              <a:buNone/>
            </a:pPr>
            <a:r>
              <a:rPr lang="nl-NL" sz="2000" dirty="0"/>
              <a:t>			</a:t>
            </a:r>
            <a:r>
              <a:rPr lang="nl-NL" sz="2000" dirty="0" smtClean="0"/>
              <a:t>9600 </a:t>
            </a:r>
            <a:r>
              <a:rPr lang="nl-NL" sz="2000" dirty="0"/>
              <a:t>Ronse</a:t>
            </a:r>
            <a:endParaRPr lang="nl-BE" sz="2000" dirty="0"/>
          </a:p>
          <a:p>
            <a:pPr marL="457200" lvl="1" indent="0">
              <a:buNone/>
            </a:pPr>
            <a:r>
              <a:rPr lang="nl-NL" sz="2000" dirty="0"/>
              <a:t>			</a:t>
            </a:r>
            <a:r>
              <a:rPr lang="nl-NL" sz="2000" dirty="0" smtClean="0"/>
              <a:t>055/23 </a:t>
            </a:r>
            <a:r>
              <a:rPr lang="nl-NL" sz="2000" dirty="0"/>
              <a:t>30 11</a:t>
            </a:r>
            <a:endParaRPr lang="nl-BE" sz="2000" dirty="0"/>
          </a:p>
          <a:p>
            <a:pPr marL="457200" lvl="1" indent="0">
              <a:buNone/>
            </a:pPr>
            <a:r>
              <a:rPr lang="nl-NL" sz="2000" dirty="0"/>
              <a:t>Opmerking : In Zottegem is er een kinderpsychiater actief</a:t>
            </a:r>
            <a:endParaRPr lang="nl-BE" sz="2000" dirty="0"/>
          </a:p>
          <a:p>
            <a:endParaRPr lang="nl-BE" dirty="0"/>
          </a:p>
        </p:txBody>
      </p:sp>
    </p:spTree>
    <p:extLst>
      <p:ext uri="{BB962C8B-B14F-4D97-AF65-F5344CB8AC3E}">
        <p14:creationId xmlns:p14="http://schemas.microsoft.com/office/powerpoint/2010/main" val="4273785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u="sng" dirty="0" smtClean="0"/>
              <a:t>Suïcidaal Proces</a:t>
            </a:r>
            <a:endParaRPr lang="nl-BE" b="1" u="sng" dirty="0"/>
          </a:p>
        </p:txBody>
      </p:sp>
      <p:pic>
        <p:nvPicPr>
          <p:cNvPr id="3" name="Tijdelijke aanduiding voor inhoud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9093" y="1378694"/>
            <a:ext cx="6579219" cy="4516244"/>
          </a:xfrm>
        </p:spPr>
      </p:pic>
    </p:spTree>
    <p:extLst>
      <p:ext uri="{BB962C8B-B14F-4D97-AF65-F5344CB8AC3E}">
        <p14:creationId xmlns:p14="http://schemas.microsoft.com/office/powerpoint/2010/main" val="30158420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Doorverwijzing</a:t>
            </a:r>
            <a:endParaRPr lang="nl-BE"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BE" sz="3200" b="1" dirty="0"/>
              <a:t>Diensten en hulpmiddelen</a:t>
            </a:r>
          </a:p>
          <a:p>
            <a:pPr lvl="0"/>
            <a:r>
              <a:rPr lang="nl-BE" sz="2900" dirty="0"/>
              <a:t>Zelfmoordlijn</a:t>
            </a:r>
          </a:p>
          <a:p>
            <a:pPr lvl="1"/>
            <a:r>
              <a:rPr lang="nl-BE" sz="2900" dirty="0"/>
              <a:t>1813</a:t>
            </a:r>
          </a:p>
          <a:p>
            <a:pPr lvl="1"/>
            <a:r>
              <a:rPr lang="nl-BE" sz="2900" dirty="0"/>
              <a:t>ook chat: www.1813.be</a:t>
            </a:r>
          </a:p>
          <a:p>
            <a:pPr lvl="0"/>
            <a:r>
              <a:rPr lang="nl-BE" sz="2900" dirty="0" err="1"/>
              <a:t>Tele-Onthaal</a:t>
            </a:r>
            <a:endParaRPr lang="nl-BE" sz="2900" dirty="0"/>
          </a:p>
          <a:p>
            <a:pPr lvl="1"/>
            <a:r>
              <a:rPr lang="nl-BE" sz="2900" dirty="0"/>
              <a:t>106</a:t>
            </a:r>
          </a:p>
          <a:p>
            <a:pPr lvl="1"/>
            <a:r>
              <a:rPr lang="nl-BE" sz="2900" dirty="0"/>
              <a:t>chat: </a:t>
            </a:r>
            <a:r>
              <a:rPr lang="nl-BE" sz="2900" u="sng" dirty="0">
                <a:hlinkClick r:id="rId2"/>
              </a:rPr>
              <a:t>www.tele-onthaal.be</a:t>
            </a:r>
            <a:endParaRPr lang="nl-BE" sz="2900" dirty="0"/>
          </a:p>
          <a:p>
            <a:pPr lvl="0"/>
            <a:r>
              <a:rPr lang="nl-BE" sz="2900" dirty="0"/>
              <a:t>Awel (Kinder- en jongerentelefoon)</a:t>
            </a:r>
          </a:p>
          <a:p>
            <a:pPr lvl="1"/>
            <a:r>
              <a:rPr lang="nl-BE" sz="2900" dirty="0"/>
              <a:t>102 </a:t>
            </a:r>
          </a:p>
          <a:p>
            <a:pPr lvl="1"/>
            <a:r>
              <a:rPr lang="nl-BE" sz="2900" dirty="0"/>
              <a:t>chat: </a:t>
            </a:r>
            <a:r>
              <a:rPr lang="nl-BE" sz="2900" u="sng" dirty="0">
                <a:hlinkClick r:id="rId3"/>
              </a:rPr>
              <a:t>www.awel.be/chat</a:t>
            </a:r>
            <a:endParaRPr lang="nl-BE" sz="2900" dirty="0"/>
          </a:p>
          <a:p>
            <a:pPr lvl="0"/>
            <a:r>
              <a:rPr lang="nl-BE" sz="2900" u="sng" dirty="0">
                <a:hlinkClick r:id="rId4"/>
              </a:rPr>
              <a:t>www.similes.org</a:t>
            </a:r>
            <a:r>
              <a:rPr lang="nl-BE" sz="2900" dirty="0"/>
              <a:t>   </a:t>
            </a:r>
          </a:p>
          <a:p>
            <a:pPr lvl="0"/>
            <a:r>
              <a:rPr lang="nl-BE" sz="2900" u="sng" dirty="0">
                <a:hlinkClick r:id="rId5"/>
              </a:rPr>
              <a:t>www.werkgroepverder.be</a:t>
            </a:r>
            <a:r>
              <a:rPr lang="nl-BE" sz="2900" dirty="0"/>
              <a:t>  &amp; </a:t>
            </a:r>
            <a:r>
              <a:rPr lang="nl-BE" sz="2900" u="sng" dirty="0">
                <a:hlinkClick r:id="rId6"/>
              </a:rPr>
              <a:t>www.missingyou.be</a:t>
            </a:r>
            <a:r>
              <a:rPr lang="nl-BE" sz="2900" dirty="0"/>
              <a:t>   </a:t>
            </a:r>
          </a:p>
          <a:p>
            <a:pPr lvl="0"/>
            <a:r>
              <a:rPr lang="nl-BE" sz="2900" u="sng" dirty="0">
                <a:hlinkClick r:id="rId7"/>
              </a:rPr>
              <a:t>www.zelfmoord1813.be</a:t>
            </a:r>
            <a:endParaRPr lang="nl-BE" sz="2900" dirty="0"/>
          </a:p>
          <a:p>
            <a:pPr lvl="0"/>
            <a:r>
              <a:rPr lang="nl-BE" sz="2900" dirty="0"/>
              <a:t>ASPHA (advies suïcidepreventie voor huisartsen en andere hulpverleners): 024/24 3000  </a:t>
            </a:r>
            <a:r>
              <a:rPr lang="nl-BE" sz="2900" u="sng" dirty="0">
                <a:hlinkClick r:id="rId8"/>
              </a:rPr>
              <a:t>www.aspha.be</a:t>
            </a:r>
            <a:endParaRPr lang="nl-BE" sz="2900" dirty="0"/>
          </a:p>
          <a:p>
            <a:endParaRPr lang="nl-BE" dirty="0"/>
          </a:p>
        </p:txBody>
      </p:sp>
    </p:spTree>
    <p:extLst>
      <p:ext uri="{BB962C8B-B14F-4D97-AF65-F5344CB8AC3E}">
        <p14:creationId xmlns:p14="http://schemas.microsoft.com/office/powerpoint/2010/main" val="17830394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Doorverwijzing</a:t>
            </a:r>
            <a:endParaRPr lang="nl-BE" dirty="0"/>
          </a:p>
        </p:txBody>
      </p:sp>
      <p:sp>
        <p:nvSpPr>
          <p:cNvPr id="3" name="Tijdelijke aanduiding voor inhoud 2"/>
          <p:cNvSpPr>
            <a:spLocks noGrp="1"/>
          </p:cNvSpPr>
          <p:nvPr>
            <p:ph idx="1"/>
          </p:nvPr>
        </p:nvSpPr>
        <p:spPr/>
        <p:txBody>
          <a:bodyPr>
            <a:normAutofit fontScale="32500" lnSpcReduction="20000"/>
          </a:bodyPr>
          <a:lstStyle/>
          <a:p>
            <a:pPr marL="0" indent="0">
              <a:buNone/>
            </a:pPr>
            <a:r>
              <a:rPr lang="nl-BE" sz="6200" b="1" dirty="0"/>
              <a:t>On track </a:t>
            </a:r>
            <a:r>
              <a:rPr lang="nl-BE" sz="6200" b="1" dirty="0" err="1"/>
              <a:t>again</a:t>
            </a:r>
            <a:endParaRPr lang="nl-BE" sz="6200" b="1" dirty="0"/>
          </a:p>
          <a:p>
            <a:pPr lvl="0"/>
            <a:r>
              <a:rPr lang="nl-BE" sz="6200" dirty="0"/>
              <a:t>App/brochure jongeren + ouders</a:t>
            </a:r>
          </a:p>
          <a:p>
            <a:r>
              <a:rPr lang="nl-BE" sz="6200" dirty="0"/>
              <a:t> </a:t>
            </a:r>
            <a:r>
              <a:rPr lang="nl-BE" sz="6200" u="sng" dirty="0" smtClean="0">
                <a:hlinkClick r:id="rId2"/>
              </a:rPr>
              <a:t>www.ontrackagain.be</a:t>
            </a:r>
            <a:endParaRPr lang="nl-BE" sz="6200" u="sng" dirty="0" smtClean="0"/>
          </a:p>
          <a:p>
            <a:endParaRPr lang="nl-BE" dirty="0"/>
          </a:p>
          <a:p>
            <a:pPr marL="0" indent="0">
              <a:buNone/>
            </a:pPr>
            <a:r>
              <a:rPr lang="nl-BE" sz="6200" b="1" dirty="0" err="1" smtClean="0"/>
              <a:t>BackUp</a:t>
            </a:r>
            <a:endParaRPr lang="nl-BE" sz="6200" b="1" dirty="0"/>
          </a:p>
          <a:p>
            <a:pPr lvl="0"/>
            <a:r>
              <a:rPr lang="nl-BE" sz="6200" dirty="0"/>
              <a:t>App</a:t>
            </a:r>
          </a:p>
          <a:p>
            <a:pPr lvl="0"/>
            <a:r>
              <a:rPr lang="nl-BE" sz="6200" dirty="0"/>
              <a:t>Wat kan je doen met de app?</a:t>
            </a:r>
          </a:p>
          <a:p>
            <a:pPr lvl="1"/>
            <a:r>
              <a:rPr lang="nl-BE" sz="4300" b="1" dirty="0"/>
              <a:t>Mijn </a:t>
            </a:r>
            <a:r>
              <a:rPr lang="nl-BE" sz="4300" b="1" dirty="0" err="1"/>
              <a:t>BackUps</a:t>
            </a:r>
            <a:r>
              <a:rPr lang="nl-BE" sz="4300" dirty="0"/>
              <a:t> - Verzamel belangrijke contactpersonen onder mijn </a:t>
            </a:r>
            <a:r>
              <a:rPr lang="nl-BE" sz="4300" dirty="0" err="1"/>
              <a:t>BackUps</a:t>
            </a:r>
            <a:r>
              <a:rPr lang="nl-BE" sz="4300" dirty="0"/>
              <a:t>: een vriend, familielid, hulpverlener. Wie kan je bereiken op het moment dat het niet gaat?  Je kunt ook een nood sms opstellen om direct te kunnen versturen (zodat je dit niet meer hoeft te doen op een moeilijk moment).</a:t>
            </a:r>
          </a:p>
          <a:p>
            <a:pPr lvl="1"/>
            <a:r>
              <a:rPr lang="nl-BE" sz="4300" b="1" dirty="0" err="1"/>
              <a:t>BackUp</a:t>
            </a:r>
            <a:r>
              <a:rPr lang="nl-BE" sz="4300" b="1" dirty="0"/>
              <a:t> kaarten</a:t>
            </a:r>
            <a:r>
              <a:rPr lang="nl-BE" sz="4300" dirty="0"/>
              <a:t> - Maak </a:t>
            </a:r>
            <a:r>
              <a:rPr lang="nl-BE" sz="4300" dirty="0" err="1"/>
              <a:t>BackUp</a:t>
            </a:r>
            <a:r>
              <a:rPr lang="nl-BE" sz="4300" dirty="0"/>
              <a:t> kaarten van activiteiten die je kunt ondernemen om zelf rustiger te worden op moeilijke momenten. Verzamel manieren om afleiding te vinden en weer controle te krijgen over je gedachten.</a:t>
            </a:r>
          </a:p>
          <a:p>
            <a:pPr lvl="1"/>
            <a:r>
              <a:rPr lang="nl-BE" sz="4300" b="1" dirty="0" err="1"/>
              <a:t>BackUp</a:t>
            </a:r>
            <a:r>
              <a:rPr lang="nl-BE" sz="4300" b="1" dirty="0"/>
              <a:t> Box</a:t>
            </a:r>
            <a:r>
              <a:rPr lang="nl-BE" sz="4300" dirty="0"/>
              <a:t> - Vul je </a:t>
            </a:r>
            <a:r>
              <a:rPr lang="nl-BE" sz="4300" dirty="0" err="1"/>
              <a:t>BackUp</a:t>
            </a:r>
            <a:r>
              <a:rPr lang="nl-BE" sz="4300" dirty="0"/>
              <a:t> Box met foto’s, muziek, </a:t>
            </a:r>
            <a:r>
              <a:rPr lang="nl-BE" sz="4300" dirty="0" err="1"/>
              <a:t>quote’s</a:t>
            </a:r>
            <a:r>
              <a:rPr lang="nl-BE" sz="4300" dirty="0"/>
              <a:t> en afspraken in de toekomst om naar uit te kijken. Hier heb je een overzicht van dingen die jou doen glimlachen. Wat kan jou weer hoop geven als je er aan denkt</a:t>
            </a:r>
            <a:r>
              <a:rPr lang="nl-BE" sz="4300" dirty="0" smtClean="0"/>
              <a:t>?</a:t>
            </a:r>
          </a:p>
          <a:p>
            <a:pPr lvl="1"/>
            <a:endParaRPr lang="nl-BE" sz="4300" dirty="0"/>
          </a:p>
          <a:p>
            <a:r>
              <a:rPr lang="nl-BE" sz="6200" u="sng" dirty="0">
                <a:hlinkClick r:id="rId3"/>
              </a:rPr>
              <a:t>https://www.zelfmoord1813.be/BackUp</a:t>
            </a:r>
            <a:endParaRPr lang="nl-BE" sz="6200" dirty="0"/>
          </a:p>
          <a:p>
            <a:pPr marL="0" indent="0">
              <a:buNone/>
            </a:pPr>
            <a:endParaRPr lang="nl-BE" sz="5500" b="1" dirty="0"/>
          </a:p>
          <a:p>
            <a:pPr marL="0" indent="0">
              <a:buNone/>
            </a:pPr>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582912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 &amp; </a:t>
            </a:r>
            <a:r>
              <a:rPr lang="nl-BE" dirty="0" err="1" smtClean="0"/>
              <a:t>Don’t</a:t>
            </a:r>
            <a:endParaRPr lang="nl-BE" dirty="0"/>
          </a:p>
        </p:txBody>
      </p:sp>
      <p:sp>
        <p:nvSpPr>
          <p:cNvPr id="3" name="Tijdelijke aanduiding voor inhoud 2"/>
          <p:cNvSpPr>
            <a:spLocks noGrp="1"/>
          </p:cNvSpPr>
          <p:nvPr>
            <p:ph idx="1"/>
          </p:nvPr>
        </p:nvSpPr>
        <p:spPr>
          <a:xfrm>
            <a:off x="940526" y="1828374"/>
            <a:ext cx="10515600" cy="4351338"/>
          </a:xfrm>
        </p:spPr>
        <p:txBody>
          <a:bodyPr>
            <a:normAutofit fontScale="40000" lnSpcReduction="20000"/>
          </a:bodyPr>
          <a:lstStyle/>
          <a:p>
            <a:pPr marL="0" lvl="0" indent="0">
              <a:buNone/>
            </a:pPr>
            <a:r>
              <a:rPr lang="nl-BE" sz="5000" b="1" u="sng" dirty="0" smtClean="0"/>
              <a:t>Do</a:t>
            </a:r>
            <a:r>
              <a:rPr lang="nl-BE" sz="5000" b="1" dirty="0"/>
              <a:t> </a:t>
            </a:r>
            <a:endParaRPr lang="nl-BE" sz="5000" dirty="0"/>
          </a:p>
          <a:p>
            <a:pPr lvl="1"/>
            <a:r>
              <a:rPr lang="nl-BE" sz="4500" dirty="0"/>
              <a:t>Zelfmoord bespreekbaar maken.</a:t>
            </a:r>
            <a:br>
              <a:rPr lang="nl-BE" sz="4500" dirty="0"/>
            </a:br>
            <a:endParaRPr lang="nl-BE" sz="4500" dirty="0"/>
          </a:p>
          <a:p>
            <a:pPr lvl="1"/>
            <a:r>
              <a:rPr lang="nl-BE" sz="4500" dirty="0"/>
              <a:t>Ruimte bieden om gevoelens van wanhoop, hopeloosheid te uiten</a:t>
            </a:r>
            <a:br>
              <a:rPr lang="nl-BE" sz="4500" dirty="0"/>
            </a:br>
            <a:endParaRPr lang="nl-BE" sz="4500" dirty="0"/>
          </a:p>
          <a:p>
            <a:pPr lvl="1"/>
            <a:r>
              <a:rPr lang="nl-BE" sz="4500" dirty="0"/>
              <a:t>Actief vragen stellen:  </a:t>
            </a:r>
          </a:p>
          <a:p>
            <a:pPr lvl="1"/>
            <a:r>
              <a:rPr lang="nl-BE" sz="4500" i="1" dirty="0"/>
              <a:t>‘Ik hoor dat je aan zelfmoord denkt. Hoe moet ik mij dat voorstellen?  Denk je er voortdurend aan of slechts af en toe? Heb je concrete plannen?’ </a:t>
            </a:r>
            <a:br>
              <a:rPr lang="nl-BE" sz="4500" i="1" dirty="0"/>
            </a:br>
            <a:endParaRPr lang="nl-BE" sz="4500" dirty="0"/>
          </a:p>
          <a:p>
            <a:pPr lvl="1"/>
            <a:r>
              <a:rPr lang="nl-BE" sz="4500" dirty="0"/>
              <a:t>Bevraag eerdere pogingen </a:t>
            </a:r>
            <a:r>
              <a:rPr lang="nl-BE" sz="4500" i="1" dirty="0"/>
              <a:t>“Heb je al eens eerder geprobeerd zelfmoord  te plegen? Hoe heb je dat toen gedaan? Hoe lang is dat geleden?  Wie heeft jou toen geholpen?”</a:t>
            </a:r>
            <a:br>
              <a:rPr lang="nl-BE" sz="4500" i="1" dirty="0"/>
            </a:br>
            <a:endParaRPr lang="nl-BE" sz="4500" dirty="0"/>
          </a:p>
          <a:p>
            <a:pPr lvl="1"/>
            <a:r>
              <a:rPr lang="nl-BE" sz="4500" dirty="0"/>
              <a:t>Bevraag aan de jongere in hoeverre hij zijn zelfmoord gepland heeft (hoe beter gepland hoe groter het risico) </a:t>
            </a:r>
            <a:r>
              <a:rPr lang="nl-BE" sz="4500" i="1" dirty="0"/>
              <a:t>“Heb je al nagedacht hoe je het zou doen? Heb je al voorbereidingen </a:t>
            </a:r>
            <a:r>
              <a:rPr lang="nl-BE" sz="4500" i="1" dirty="0" err="1"/>
              <a:t>getroffen?Heb</a:t>
            </a:r>
            <a:r>
              <a:rPr lang="nl-BE" sz="4500" i="1" dirty="0"/>
              <a:t> je de middelen in huis?”</a:t>
            </a:r>
            <a:br>
              <a:rPr lang="nl-BE" sz="4500" i="1" dirty="0"/>
            </a:br>
            <a:endParaRPr lang="nl-BE" sz="4500" dirty="0"/>
          </a:p>
          <a:p>
            <a:pPr lvl="1"/>
            <a:r>
              <a:rPr lang="nl-BE" sz="4500" dirty="0"/>
              <a:t>Maak een crisisplan. Geef je contactgegevens mee. </a:t>
            </a:r>
            <a:br>
              <a:rPr lang="nl-BE" sz="4500" dirty="0"/>
            </a:br>
            <a:r>
              <a:rPr lang="nl-BE" sz="4500" dirty="0"/>
              <a:t>		</a:t>
            </a:r>
          </a:p>
        </p:txBody>
      </p:sp>
    </p:spTree>
    <p:extLst>
      <p:ext uri="{BB962C8B-B14F-4D97-AF65-F5344CB8AC3E}">
        <p14:creationId xmlns:p14="http://schemas.microsoft.com/office/powerpoint/2010/main" val="38749266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a:t>
            </a:r>
            <a:endParaRPr lang="nl-BE" dirty="0"/>
          </a:p>
        </p:txBody>
      </p:sp>
      <p:sp>
        <p:nvSpPr>
          <p:cNvPr id="3" name="Tijdelijke aanduiding voor inhoud 2"/>
          <p:cNvSpPr>
            <a:spLocks noGrp="1"/>
          </p:cNvSpPr>
          <p:nvPr>
            <p:ph idx="1"/>
          </p:nvPr>
        </p:nvSpPr>
        <p:spPr/>
        <p:txBody>
          <a:bodyPr>
            <a:normAutofit/>
          </a:bodyPr>
          <a:lstStyle/>
          <a:p>
            <a:r>
              <a:rPr lang="nl-BE" sz="1800" dirty="0"/>
              <a:t>Bevraag aan de jongere in hoeverre hij zijn zelfmoord gepland heeft (hoe beter gepland hoe groter het risico) </a:t>
            </a:r>
            <a:r>
              <a:rPr lang="nl-BE" sz="1800" i="1" dirty="0"/>
              <a:t>“Heb je al nagedacht hoe je het zou doen? Heb je al voorbereidingen </a:t>
            </a:r>
            <a:r>
              <a:rPr lang="nl-BE" sz="1800" i="1" dirty="0" err="1"/>
              <a:t>getroffen?Heb</a:t>
            </a:r>
            <a:r>
              <a:rPr lang="nl-BE" sz="1800" i="1" dirty="0"/>
              <a:t> je de middelen in huis</a:t>
            </a:r>
            <a:r>
              <a:rPr lang="nl-BE" sz="1800" i="1" dirty="0" smtClean="0"/>
              <a:t>?”</a:t>
            </a:r>
            <a:endParaRPr lang="nl-BE" sz="1800" dirty="0"/>
          </a:p>
          <a:p>
            <a:r>
              <a:rPr lang="nl-BE" sz="1800" dirty="0"/>
              <a:t>Maak een crisisplan. Geef je contactgegevens mee.</a:t>
            </a:r>
            <a:endParaRPr lang="nl-BE" sz="1800" dirty="0" smtClean="0"/>
          </a:p>
          <a:p>
            <a:r>
              <a:rPr lang="nl-BE" sz="1800" dirty="0" smtClean="0"/>
              <a:t>Nuanceringen </a:t>
            </a:r>
            <a:r>
              <a:rPr lang="nl-BE" sz="1800" dirty="0"/>
              <a:t>aanbrengen in het verhaal: </a:t>
            </a:r>
            <a:r>
              <a:rPr lang="nl-BE" sz="1800" i="1" dirty="0"/>
              <a:t> ‘Je zegt dat niemand om je geeft, maar daarnet belde je vriendin en die was zeer bezorgd om jou.’ </a:t>
            </a:r>
            <a:r>
              <a:rPr lang="nl-BE" sz="1800" dirty="0"/>
              <a:t>		</a:t>
            </a:r>
          </a:p>
          <a:p>
            <a:pPr lvl="0"/>
            <a:r>
              <a:rPr lang="nl-BE" sz="1800" dirty="0"/>
              <a:t>Zicht krijgen op de situatie, hoe lang heeft deze persoon dit alleen gedragen? </a:t>
            </a:r>
            <a:r>
              <a:rPr lang="nl-BE" sz="1800" i="1" dirty="0"/>
              <a:t>‘Heb je al eens met iemand anders hierover gesproken?’ </a:t>
            </a:r>
            <a:r>
              <a:rPr lang="nl-BE" sz="1800" dirty="0"/>
              <a:t>			</a:t>
            </a:r>
          </a:p>
          <a:p>
            <a:pPr lvl="0"/>
            <a:r>
              <a:rPr lang="nl-BE" sz="1800" dirty="0"/>
              <a:t>Erkennen van emoties ‘</a:t>
            </a:r>
            <a:r>
              <a:rPr lang="nl-BE" sz="1800" i="1" dirty="0"/>
              <a:t>Het moet zeer moeilijk zijn voor jou om altijd zo hopeloos te zijn</a:t>
            </a:r>
            <a:r>
              <a:rPr lang="nl-BE" sz="1800" i="1" dirty="0" smtClean="0"/>
              <a:t>”</a:t>
            </a:r>
            <a:endParaRPr lang="nl-BE" sz="1800" dirty="0"/>
          </a:p>
          <a:p>
            <a:pPr lvl="0"/>
            <a:r>
              <a:rPr lang="nl-BE" sz="1800" dirty="0"/>
              <a:t>Beschermende factoren bevragen, aansluiten bij het verhaal van de cliënt </a:t>
            </a:r>
            <a:r>
              <a:rPr lang="nl-BE" sz="1800" i="1" dirty="0"/>
              <a:t> ‘Wat houdt je tegen om het te doen?’ Wat zijn voor jou redenen om verder te gaan?’</a:t>
            </a:r>
            <a:r>
              <a:rPr lang="nl-BE" sz="1800" dirty="0"/>
              <a:t>	</a:t>
            </a:r>
          </a:p>
          <a:p>
            <a:endParaRPr lang="nl-BE" dirty="0"/>
          </a:p>
        </p:txBody>
      </p:sp>
    </p:spTree>
    <p:extLst>
      <p:ext uri="{BB962C8B-B14F-4D97-AF65-F5344CB8AC3E}">
        <p14:creationId xmlns:p14="http://schemas.microsoft.com/office/powerpoint/2010/main" val="41115131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 &amp; </a:t>
            </a:r>
            <a:r>
              <a:rPr lang="nl-BE" dirty="0" err="1" smtClean="0"/>
              <a:t>Don’t</a:t>
            </a:r>
            <a:endParaRPr lang="nl-BE" dirty="0"/>
          </a:p>
        </p:txBody>
      </p:sp>
      <p:sp>
        <p:nvSpPr>
          <p:cNvPr id="3" name="Tijdelijke aanduiding voor inhoud 2"/>
          <p:cNvSpPr>
            <a:spLocks noGrp="1"/>
          </p:cNvSpPr>
          <p:nvPr>
            <p:ph idx="1"/>
          </p:nvPr>
        </p:nvSpPr>
        <p:spPr/>
        <p:txBody>
          <a:bodyPr>
            <a:normAutofit/>
          </a:bodyPr>
          <a:lstStyle/>
          <a:p>
            <a:pPr marL="0" lvl="0" indent="0">
              <a:buNone/>
            </a:pPr>
            <a:r>
              <a:rPr lang="nl-BE" sz="2000" b="1" u="sng" dirty="0" err="1"/>
              <a:t>Don’t</a:t>
            </a:r>
            <a:endParaRPr lang="nl-BE" sz="2000" dirty="0"/>
          </a:p>
          <a:p>
            <a:r>
              <a:rPr lang="nl-BE" sz="1800" b="1" dirty="0"/>
              <a:t>- Onvoorwaardelijke geheimhouding beloven!</a:t>
            </a:r>
            <a:endParaRPr lang="nl-BE" sz="1800" dirty="0"/>
          </a:p>
          <a:p>
            <a:r>
              <a:rPr lang="nl-BE" sz="1800" dirty="0"/>
              <a:t>- Onderschatten of minimaliseren </a:t>
            </a:r>
            <a:r>
              <a:rPr lang="nl-BE" sz="1800" i="1" dirty="0"/>
              <a:t>“Zo erg zal het toch allemaal niet zijn. Het zal wel beteren”</a:t>
            </a:r>
            <a:endParaRPr lang="nl-BE" sz="1800" dirty="0"/>
          </a:p>
          <a:p>
            <a:r>
              <a:rPr lang="nl-BE" sz="1800" dirty="0"/>
              <a:t>- Schuldgevoelens aanpraten </a:t>
            </a:r>
            <a:r>
              <a:rPr lang="nl-BE" sz="1800" i="1" dirty="0"/>
              <a:t>“Dat kan je je ouders toch niet aandoen”</a:t>
            </a:r>
            <a:endParaRPr lang="nl-BE" sz="1800" dirty="0"/>
          </a:p>
          <a:p>
            <a:r>
              <a:rPr lang="nl-BE" sz="1800" dirty="0"/>
              <a:t>- Positieve dingen des levens opsommen </a:t>
            </a:r>
            <a:r>
              <a:rPr lang="nl-BE" sz="1800" i="1" dirty="0"/>
              <a:t>“Het leven is toch zo schoon. Je bent nog zo jong. Je hebt nog een heel leven voor je</a:t>
            </a:r>
            <a:r>
              <a:rPr lang="nl-BE" sz="1800" i="1" dirty="0" smtClean="0"/>
              <a:t>.”</a:t>
            </a:r>
          </a:p>
          <a:p>
            <a:r>
              <a:rPr lang="nl-BE" sz="1800" dirty="0"/>
              <a:t>- Simplistische oplossingen aanreiken. “</a:t>
            </a:r>
            <a:r>
              <a:rPr lang="nl-BE" sz="1800" i="1" dirty="0"/>
              <a:t>Probeer eens te gaan wandelen</a:t>
            </a:r>
            <a:r>
              <a:rPr lang="nl-BE" sz="1800" i="1" dirty="0" smtClean="0"/>
              <a:t>”</a:t>
            </a:r>
          </a:p>
          <a:p>
            <a:r>
              <a:rPr lang="nl-BE" sz="1800" dirty="0"/>
              <a:t>- Valse hoop geven</a:t>
            </a:r>
          </a:p>
          <a:p>
            <a:r>
              <a:rPr lang="nl-BE" sz="1800" dirty="0"/>
              <a:t>- Moraliseren/preken (schuldgevoel aanpraten). </a:t>
            </a:r>
            <a:r>
              <a:rPr lang="nl-BE" sz="1800" i="1" dirty="0"/>
              <a:t>“Er zijn nog zoveel andere visjes in de zee”</a:t>
            </a:r>
            <a:endParaRPr lang="nl-BE" sz="1800" dirty="0"/>
          </a:p>
          <a:p>
            <a:r>
              <a:rPr lang="nl-BE" sz="1800" dirty="0"/>
              <a:t>- Niet ernstig nemen</a:t>
            </a:r>
          </a:p>
          <a:p>
            <a:r>
              <a:rPr lang="nl-BE" sz="1800" dirty="0"/>
              <a:t>- Gesprek uit de weg gaan/vermijden. </a:t>
            </a:r>
            <a:r>
              <a:rPr lang="nl-BE" sz="1800" i="1" dirty="0"/>
              <a:t>“Slecht weer vandaag, hé</a:t>
            </a:r>
            <a:r>
              <a:rPr lang="nl-BE" sz="1800" i="1" dirty="0" smtClean="0"/>
              <a:t>”</a:t>
            </a:r>
            <a:endParaRPr lang="nl-BE" sz="1800" dirty="0"/>
          </a:p>
          <a:p>
            <a:endParaRPr lang="nl-BE" dirty="0"/>
          </a:p>
          <a:p>
            <a:endParaRPr lang="nl-BE" dirty="0"/>
          </a:p>
        </p:txBody>
      </p:sp>
    </p:spTree>
    <p:extLst>
      <p:ext uri="{BB962C8B-B14F-4D97-AF65-F5344CB8AC3E}">
        <p14:creationId xmlns:p14="http://schemas.microsoft.com/office/powerpoint/2010/main" val="36490493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Don’t</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sz="2300" dirty="0" smtClean="0"/>
              <a:t>Discuteren</a:t>
            </a:r>
            <a:r>
              <a:rPr lang="nl-BE" sz="2300" dirty="0"/>
              <a:t>. </a:t>
            </a:r>
            <a:r>
              <a:rPr lang="nl-BE" sz="2300" i="1" dirty="0"/>
              <a:t>“Toen ik zo oud was als jij …”</a:t>
            </a:r>
            <a:endParaRPr lang="nl-BE" sz="2300" dirty="0"/>
          </a:p>
          <a:p>
            <a:r>
              <a:rPr lang="nl-BE" sz="2300" dirty="0" smtClean="0"/>
              <a:t>Passiviteit</a:t>
            </a:r>
            <a:r>
              <a:rPr lang="nl-BE" sz="2300" dirty="0"/>
              <a:t>. </a:t>
            </a:r>
            <a:r>
              <a:rPr lang="nl-BE" sz="2300" i="1" dirty="0"/>
              <a:t>“Neem later nog eens contact op, oké?”</a:t>
            </a:r>
            <a:endParaRPr lang="nl-BE" sz="2300" dirty="0"/>
          </a:p>
          <a:p>
            <a:r>
              <a:rPr lang="nl-BE" sz="2300" dirty="0" smtClean="0"/>
              <a:t>Stereotypen </a:t>
            </a:r>
            <a:r>
              <a:rPr lang="nl-BE" sz="2300" dirty="0"/>
              <a:t>(versus oog hebben voor het particuliere probleem). </a:t>
            </a:r>
            <a:r>
              <a:rPr lang="nl-BE" sz="2300" i="1" dirty="0"/>
              <a:t>“Ja, dat is zo bij een depressie.” </a:t>
            </a:r>
            <a:endParaRPr lang="nl-BE" sz="2300" dirty="0"/>
          </a:p>
          <a:p>
            <a:r>
              <a:rPr lang="nl-BE" sz="2300" dirty="0" smtClean="0"/>
              <a:t>Heftigheid </a:t>
            </a:r>
            <a:r>
              <a:rPr lang="nl-BE" sz="2300" dirty="0"/>
              <a:t>van gevoelens onderschatten</a:t>
            </a:r>
          </a:p>
          <a:p>
            <a:r>
              <a:rPr lang="nl-BE" sz="2300" dirty="0" smtClean="0"/>
              <a:t>Diepte-analyse</a:t>
            </a:r>
            <a:r>
              <a:rPr lang="nl-BE" sz="2300" dirty="0"/>
              <a:t>:  </a:t>
            </a:r>
            <a:r>
              <a:rPr lang="nl-BE" sz="2300" i="1" dirty="0"/>
              <a:t>‘Ben je als kind ook vaak ongelukkig geweest?’ ‘lk hoor je vertellen dat je het moeilijk hebt om je</a:t>
            </a:r>
            <a:r>
              <a:rPr lang="nl-BE" sz="2300" dirty="0"/>
              <a:t> </a:t>
            </a:r>
            <a:r>
              <a:rPr lang="nl-BE" sz="2300" i="1" dirty="0"/>
              <a:t>kwaadheid naar anderen te uiten, misschien richt je ze daarom op jezelf?’</a:t>
            </a:r>
            <a:r>
              <a:rPr lang="nl-BE" sz="2300" dirty="0"/>
              <a:t> </a:t>
            </a:r>
          </a:p>
          <a:p>
            <a:r>
              <a:rPr lang="nl-BE" sz="2300" dirty="0" smtClean="0"/>
              <a:t>Oplossingen </a:t>
            </a:r>
            <a:r>
              <a:rPr lang="nl-BE" sz="2300" dirty="0"/>
              <a:t>aandragen: </a:t>
            </a:r>
            <a:r>
              <a:rPr lang="nl-BE" sz="2300" i="1" dirty="0"/>
              <a:t> ‘Je moet nog eens met je ex-vriendin gaan praten over de problemen die jullie hadden. Dan zal duidelijker worden wat er misgelopen is tussen jullie.’ </a:t>
            </a:r>
            <a:endParaRPr lang="nl-BE" sz="2300" dirty="0"/>
          </a:p>
          <a:p>
            <a:r>
              <a:rPr lang="nl-BE" sz="2300" dirty="0" smtClean="0"/>
              <a:t>Oordelen</a:t>
            </a:r>
            <a:r>
              <a:rPr lang="nl-BE" sz="2300" dirty="0"/>
              <a:t>: </a:t>
            </a:r>
            <a:r>
              <a:rPr lang="nl-BE" sz="2300" i="1" dirty="0"/>
              <a:t>‘Je mag je vrienden en ouders dit niet aandoen’. </a:t>
            </a:r>
            <a:endParaRPr lang="nl-BE" sz="2300" dirty="0"/>
          </a:p>
          <a:p>
            <a:r>
              <a:rPr lang="nl-BE" sz="2300" dirty="0" smtClean="0"/>
              <a:t>De </a:t>
            </a:r>
            <a:r>
              <a:rPr lang="nl-BE" sz="2300" dirty="0"/>
              <a:t>waarde van het leven verdedigen:</a:t>
            </a:r>
            <a:r>
              <a:rPr lang="nl-BE" sz="2300" i="1" dirty="0"/>
              <a:t> ‘Er zijn nog zoveel leuke dingen die je nog niet hebt      meegemaakt.’ </a:t>
            </a:r>
            <a:endParaRPr lang="nl-BE" sz="2300" dirty="0"/>
          </a:p>
          <a:p>
            <a:endParaRPr lang="nl-BE" dirty="0"/>
          </a:p>
        </p:txBody>
      </p:sp>
    </p:spTree>
    <p:extLst>
      <p:ext uri="{BB962C8B-B14F-4D97-AF65-F5344CB8AC3E}">
        <p14:creationId xmlns:p14="http://schemas.microsoft.com/office/powerpoint/2010/main" val="37600822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Don’t</a:t>
            </a:r>
            <a:endParaRPr lang="nl-BE" dirty="0"/>
          </a:p>
        </p:txBody>
      </p:sp>
      <p:sp>
        <p:nvSpPr>
          <p:cNvPr id="3" name="Tijdelijke aanduiding voor inhoud 2"/>
          <p:cNvSpPr>
            <a:spLocks noGrp="1"/>
          </p:cNvSpPr>
          <p:nvPr>
            <p:ph idx="1"/>
          </p:nvPr>
        </p:nvSpPr>
        <p:spPr/>
        <p:txBody>
          <a:bodyPr>
            <a:normAutofit/>
          </a:bodyPr>
          <a:lstStyle/>
          <a:p>
            <a:r>
              <a:rPr lang="nl-BE" sz="1800" dirty="0" smtClean="0"/>
              <a:t>Redeneren </a:t>
            </a:r>
            <a:r>
              <a:rPr lang="nl-BE" sz="1800" dirty="0"/>
              <a:t>vanuit eigen perspectief + minimaliseren</a:t>
            </a:r>
            <a:r>
              <a:rPr lang="nl-BE" sz="1800" i="1" dirty="0"/>
              <a:t> ‘Ik begrijp hoe je je nu voelt, maar dat gaat    voorbij’ </a:t>
            </a:r>
          </a:p>
          <a:p>
            <a:r>
              <a:rPr lang="nl-BE" sz="1800" dirty="0" smtClean="0"/>
              <a:t>Gooi </a:t>
            </a:r>
            <a:r>
              <a:rPr lang="nl-BE" sz="1800" dirty="0"/>
              <a:t>het onderwerp niet dicht eens het op tafel ligt.  Ook bij hevige emoties cliënt laten ventileren ‘Ik merk dat je momenteel te emotioneel bent, om hier verder over te spreken.  We zullen hier later op terug komen’.</a:t>
            </a:r>
          </a:p>
          <a:p>
            <a:r>
              <a:rPr lang="nl-BE" sz="1800" dirty="0" smtClean="0"/>
              <a:t>Normaliseren</a:t>
            </a:r>
            <a:r>
              <a:rPr lang="nl-BE" sz="1800" dirty="0"/>
              <a:t>: ‘</a:t>
            </a:r>
            <a:r>
              <a:rPr lang="nl-BE" sz="1800" i="1" dirty="0"/>
              <a:t>Ik denk dat velen zich in een dergelijke situatie verdrietig, wanhopig,… zouden voelen’ </a:t>
            </a:r>
            <a:r>
              <a:rPr lang="nl-BE" sz="1800" dirty="0"/>
              <a:t>	DO EN DON’T . Meestal </a:t>
            </a:r>
            <a:r>
              <a:rPr lang="nl-BE" sz="1800" dirty="0" err="1"/>
              <a:t>don’t</a:t>
            </a:r>
            <a:r>
              <a:rPr lang="nl-BE" sz="1800" dirty="0"/>
              <a:t>: “het gaat hier wel om mij he!”. Soms do: als ze zich de enige voelen met dat gevoel, dan is het begrijpelijk dat ze weten dat ook anderen zich zo zouden voelen. </a:t>
            </a:r>
          </a:p>
          <a:p>
            <a:pPr marL="0" indent="0">
              <a:buNone/>
            </a:pPr>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5143899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Bij een vermoeden van</a:t>
            </a:r>
            <a:endParaRPr lang="nl-BE" dirty="0"/>
          </a:p>
        </p:txBody>
      </p:sp>
      <p:sp>
        <p:nvSpPr>
          <p:cNvPr id="3" name="Tijdelijke aanduiding voor inhoud 2"/>
          <p:cNvSpPr>
            <a:spLocks noGrp="1"/>
          </p:cNvSpPr>
          <p:nvPr>
            <p:ph idx="1"/>
          </p:nvPr>
        </p:nvSpPr>
        <p:spPr/>
        <p:txBody>
          <a:bodyPr>
            <a:normAutofit/>
          </a:bodyPr>
          <a:lstStyle/>
          <a:p>
            <a:pPr lvl="0"/>
            <a:endParaRPr lang="nl-NL" sz="1800" dirty="0" smtClean="0"/>
          </a:p>
          <a:p>
            <a:pPr lvl="0"/>
            <a:endParaRPr lang="nl-NL" sz="1800" dirty="0"/>
          </a:p>
          <a:p>
            <a:pPr lvl="0"/>
            <a:r>
              <a:rPr lang="nl-NL" sz="1800" dirty="0" smtClean="0"/>
              <a:t>Heb </a:t>
            </a:r>
            <a:r>
              <a:rPr lang="nl-NL" sz="1800" dirty="0"/>
              <a:t>je ooit het gevoel gehad dat het leven niet de moeite waard is om geleefd te worden? Gedacht: </a:t>
            </a:r>
            <a:r>
              <a:rPr lang="en-US" sz="1800" dirty="0"/>
              <a:t>«</a:t>
            </a:r>
            <a:r>
              <a:rPr lang="nl-NL" sz="1800" dirty="0"/>
              <a:t>kon ik maar slapen om nooit meer wakker te worden</a:t>
            </a:r>
            <a:r>
              <a:rPr lang="en-US" sz="1800" dirty="0"/>
              <a:t>» </a:t>
            </a:r>
            <a:r>
              <a:rPr lang="nl-NL" sz="1800" dirty="0"/>
              <a:t>of </a:t>
            </a:r>
            <a:r>
              <a:rPr lang="en-US" sz="1800" dirty="0"/>
              <a:t>«</a:t>
            </a:r>
            <a:r>
              <a:rPr lang="nl-NL" sz="1800" dirty="0"/>
              <a:t>zelfmoord lijkt nog de enige oplossing</a:t>
            </a:r>
            <a:r>
              <a:rPr lang="en-US" sz="1800" dirty="0"/>
              <a:t>»? </a:t>
            </a:r>
            <a:endParaRPr lang="nl-BE" sz="1800" dirty="0"/>
          </a:p>
          <a:p>
            <a:pPr lvl="0"/>
            <a:r>
              <a:rPr lang="nl-NL" sz="1800" dirty="0"/>
              <a:t>Ik zie dat je het heel moeilijk hebt…denk je aan zelfmoord?</a:t>
            </a:r>
            <a:endParaRPr lang="nl-BE" sz="1800" dirty="0"/>
          </a:p>
          <a:p>
            <a:pPr lvl="0"/>
            <a:r>
              <a:rPr lang="nl-NL" sz="1800" dirty="0"/>
              <a:t>Wanneer heb je  voor het eerst hieraan gedacht?</a:t>
            </a:r>
            <a:endParaRPr lang="nl-BE" sz="1800" dirty="0"/>
          </a:p>
          <a:p>
            <a:pPr lvl="0"/>
            <a:r>
              <a:rPr lang="nl-NL" sz="1800" dirty="0"/>
              <a:t>Wat maakte dat je aan zelfmoord ging denken?</a:t>
            </a:r>
            <a:endParaRPr lang="nl-BE" sz="1800" dirty="0"/>
          </a:p>
          <a:p>
            <a:pPr lvl="0"/>
            <a:r>
              <a:rPr lang="nl-NL" sz="1800" dirty="0"/>
              <a:t>Denk je daar vaak aan?   Af en toe of dagelijks?   Wanneer?</a:t>
            </a:r>
            <a:endParaRPr lang="nl-BE" sz="1800" dirty="0"/>
          </a:p>
          <a:p>
            <a:pPr lvl="0"/>
            <a:r>
              <a:rPr lang="nl-NL" sz="1800" dirty="0"/>
              <a:t>Hoe indringend zijn deze gedachten? </a:t>
            </a:r>
            <a:br>
              <a:rPr lang="nl-NL" sz="1800" dirty="0"/>
            </a:br>
            <a:r>
              <a:rPr lang="nl-NL" sz="1800" dirty="0"/>
              <a:t>Zijn ze nog controleerbaar of overvallen ze je? Heb je er nog weinig controle over?</a:t>
            </a:r>
            <a:endParaRPr lang="nl-BE" sz="1800" dirty="0"/>
          </a:p>
          <a:p>
            <a:pPr marL="0" indent="0">
              <a:buNone/>
            </a:pPr>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8383542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Gesprek na een poging</a:t>
            </a:r>
            <a:endParaRPr lang="nl-BE" dirty="0"/>
          </a:p>
        </p:txBody>
      </p:sp>
      <p:sp>
        <p:nvSpPr>
          <p:cNvPr id="3" name="Tijdelijke aanduiding voor inhoud 2"/>
          <p:cNvSpPr>
            <a:spLocks noGrp="1"/>
          </p:cNvSpPr>
          <p:nvPr>
            <p:ph idx="1"/>
          </p:nvPr>
        </p:nvSpPr>
        <p:spPr/>
        <p:txBody>
          <a:bodyPr>
            <a:normAutofit fontScale="92500" lnSpcReduction="20000"/>
          </a:bodyPr>
          <a:lstStyle/>
          <a:p>
            <a:pPr lvl="0"/>
            <a:r>
              <a:rPr lang="nl-NL" sz="1900" dirty="0"/>
              <a:t>Actief  en empathisch</a:t>
            </a:r>
            <a:r>
              <a:rPr lang="nl-BE" sz="1900" dirty="0"/>
              <a:t> de poging</a:t>
            </a:r>
            <a:r>
              <a:rPr lang="nl-NL" sz="1900" dirty="0"/>
              <a:t> bevragen	</a:t>
            </a:r>
          </a:p>
          <a:p>
            <a:pPr marL="457200" lvl="1" indent="0">
              <a:buNone/>
            </a:pPr>
            <a:r>
              <a:rPr lang="nl-NL" sz="1900" dirty="0" smtClean="0"/>
              <a:t>- aanleiding</a:t>
            </a:r>
            <a:endParaRPr lang="nl-BE" sz="1900" dirty="0" smtClean="0"/>
          </a:p>
          <a:p>
            <a:pPr marL="457200" lvl="1" indent="0">
              <a:buNone/>
            </a:pPr>
            <a:r>
              <a:rPr lang="nl-NL" sz="1900" dirty="0" smtClean="0"/>
              <a:t>- voorbereiding</a:t>
            </a:r>
            <a:endParaRPr lang="nl-BE" sz="1900" dirty="0" smtClean="0"/>
          </a:p>
          <a:p>
            <a:pPr marL="457200" lvl="1" indent="0">
              <a:buNone/>
            </a:pPr>
            <a:r>
              <a:rPr lang="nl-NL" sz="1900" dirty="0" smtClean="0"/>
              <a:t>- </a:t>
            </a:r>
            <a:r>
              <a:rPr lang="nl-NL" sz="1900" dirty="0"/>
              <a:t>doel</a:t>
            </a:r>
            <a:endParaRPr lang="nl-BE" sz="1900" dirty="0"/>
          </a:p>
          <a:p>
            <a:pPr marL="457200" lvl="1" indent="0">
              <a:buNone/>
            </a:pPr>
            <a:r>
              <a:rPr lang="nl-NL" sz="1900" dirty="0" smtClean="0"/>
              <a:t>- </a:t>
            </a:r>
            <a:r>
              <a:rPr lang="nl-NL" sz="1900" dirty="0"/>
              <a:t>omstandigheden</a:t>
            </a:r>
            <a:endParaRPr lang="nl-BE" sz="1900" dirty="0"/>
          </a:p>
          <a:p>
            <a:pPr marL="457200" lvl="1" indent="0">
              <a:buNone/>
            </a:pPr>
            <a:r>
              <a:rPr lang="nl-NL" sz="1900" dirty="0" smtClean="0"/>
              <a:t>- </a:t>
            </a:r>
            <a:r>
              <a:rPr lang="nl-NL" sz="1900" dirty="0"/>
              <a:t>gevolgen (geholpen? door wie?, …)</a:t>
            </a:r>
            <a:endParaRPr lang="nl-BE" sz="1900" dirty="0"/>
          </a:p>
          <a:p>
            <a:pPr marL="457200" lvl="1" indent="0">
              <a:buNone/>
            </a:pPr>
            <a:r>
              <a:rPr lang="nl-NL" sz="1900" dirty="0" smtClean="0"/>
              <a:t>- </a:t>
            </a:r>
            <a:r>
              <a:rPr lang="nl-NL" sz="1900" dirty="0"/>
              <a:t>gevoelens (voor/ tijdens/ na)</a:t>
            </a:r>
            <a:endParaRPr lang="nl-BE" sz="1900" dirty="0"/>
          </a:p>
          <a:p>
            <a:pPr lvl="0"/>
            <a:r>
              <a:rPr lang="nl-NL" sz="1900" dirty="0"/>
              <a:t>Probleemoplossingsstrategieën nagaan</a:t>
            </a:r>
            <a:endParaRPr lang="nl-BE" sz="1900" dirty="0"/>
          </a:p>
          <a:p>
            <a:pPr lvl="0"/>
            <a:r>
              <a:rPr lang="nl-NL" sz="1900" dirty="0"/>
              <a:t>Sociale relaties bevragen</a:t>
            </a:r>
            <a:endParaRPr lang="nl-BE" sz="1900" dirty="0"/>
          </a:p>
          <a:p>
            <a:pPr lvl="1"/>
            <a:r>
              <a:rPr lang="nl-NL" sz="1900" dirty="0"/>
              <a:t>	</a:t>
            </a:r>
            <a:r>
              <a:rPr lang="nl-BE" sz="1900" dirty="0"/>
              <a:t>Bij wie kan hij terecht?</a:t>
            </a:r>
          </a:p>
          <a:p>
            <a:pPr lvl="1"/>
            <a:r>
              <a:rPr lang="nl-BE" sz="1900" dirty="0"/>
              <a:t>	Hoe en aan wie kan hij hulp vragen</a:t>
            </a:r>
            <a:r>
              <a:rPr lang="nl-BE" sz="1900" dirty="0" smtClean="0"/>
              <a:t>?</a:t>
            </a:r>
          </a:p>
          <a:p>
            <a:pPr lvl="0"/>
            <a:r>
              <a:rPr lang="nl-NL" sz="1900" dirty="0"/>
              <a:t>Nood aan hulpverlening inschatten</a:t>
            </a:r>
            <a:endParaRPr lang="nl-BE" sz="1900" dirty="0"/>
          </a:p>
          <a:p>
            <a:pPr lvl="0"/>
            <a:r>
              <a:rPr lang="nl-NL" sz="1900" dirty="0"/>
              <a:t>Risico op herval inschatten </a:t>
            </a:r>
            <a:endParaRPr lang="nl-BE" sz="1900" dirty="0"/>
          </a:p>
          <a:p>
            <a:pPr marL="457200" lvl="1" indent="0">
              <a:buNone/>
            </a:pPr>
            <a:r>
              <a:rPr lang="nl-NL" sz="1900" dirty="0"/>
              <a:t>- </a:t>
            </a:r>
            <a:r>
              <a:rPr lang="nl-BE" sz="1900" dirty="0"/>
              <a:t>objectieve verloop van de poging</a:t>
            </a:r>
          </a:p>
          <a:p>
            <a:pPr marL="457200" lvl="1" indent="0">
              <a:buNone/>
            </a:pPr>
            <a:r>
              <a:rPr lang="nl-BE" sz="1900" dirty="0"/>
              <a:t>-</a:t>
            </a:r>
            <a:r>
              <a:rPr lang="nl-NL" sz="1900" dirty="0"/>
              <a:t> zelfrapportage</a:t>
            </a:r>
          </a:p>
          <a:p>
            <a:pPr lvl="1"/>
            <a:endParaRPr lang="nl-BE" sz="1800" dirty="0" smtClean="0"/>
          </a:p>
          <a:p>
            <a:pPr lvl="1"/>
            <a:endParaRPr lang="nl-BE" sz="1800" dirty="0"/>
          </a:p>
          <a:p>
            <a:endParaRPr lang="nl-BE" dirty="0"/>
          </a:p>
        </p:txBody>
      </p:sp>
    </p:spTree>
    <p:extLst>
      <p:ext uri="{BB962C8B-B14F-4D97-AF65-F5344CB8AC3E}">
        <p14:creationId xmlns:p14="http://schemas.microsoft.com/office/powerpoint/2010/main" val="13804550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Gesprek na een poging</a:t>
            </a:r>
            <a:endParaRPr lang="nl-BE" dirty="0"/>
          </a:p>
        </p:txBody>
      </p:sp>
      <p:sp>
        <p:nvSpPr>
          <p:cNvPr id="3" name="Tijdelijke aanduiding voor inhoud 2"/>
          <p:cNvSpPr>
            <a:spLocks noGrp="1"/>
          </p:cNvSpPr>
          <p:nvPr>
            <p:ph idx="1"/>
          </p:nvPr>
        </p:nvSpPr>
        <p:spPr/>
        <p:txBody>
          <a:bodyPr>
            <a:normAutofit/>
          </a:bodyPr>
          <a:lstStyle/>
          <a:p>
            <a:pPr marL="0" indent="0">
              <a:buNone/>
            </a:pPr>
            <a:r>
              <a:rPr lang="nl-NL" sz="2000" b="1" dirty="0" smtClean="0"/>
              <a:t>Factoren </a:t>
            </a:r>
            <a:r>
              <a:rPr lang="nl-NL" sz="2000" b="1" dirty="0"/>
              <a:t>die wijzen op een hoog risico</a:t>
            </a:r>
            <a:r>
              <a:rPr lang="nl-BE" sz="2000" b="1" dirty="0"/>
              <a:t> op herhaling van een poging</a:t>
            </a:r>
            <a:endParaRPr lang="nl-BE" sz="2000" dirty="0"/>
          </a:p>
          <a:p>
            <a:pPr lvl="0"/>
            <a:r>
              <a:rPr lang="nl-NL" sz="1800" dirty="0"/>
              <a:t>De suïcidepoging werd uitgevoerd in afwezigheid van anderen</a:t>
            </a:r>
            <a:endParaRPr lang="nl-BE" sz="1800" dirty="0"/>
          </a:p>
          <a:p>
            <a:pPr lvl="0"/>
            <a:r>
              <a:rPr lang="nl-NL" sz="1800" dirty="0"/>
              <a:t>De suïcidepoging werd zo gepland dat ontdekking weinig waarschijnlijk was</a:t>
            </a:r>
            <a:endParaRPr lang="nl-BE" sz="1800" dirty="0"/>
          </a:p>
          <a:p>
            <a:pPr lvl="0"/>
            <a:r>
              <a:rPr lang="nl-NL" sz="1800" dirty="0"/>
              <a:t>Er werden voorzorgen genomen om ontdekking te verhinderen</a:t>
            </a:r>
            <a:endParaRPr lang="nl-BE" sz="1800" dirty="0"/>
          </a:p>
          <a:p>
            <a:pPr lvl="0"/>
            <a:r>
              <a:rPr lang="nl-NL" sz="1800" dirty="0"/>
              <a:t>Er werden arrangementen voor overlijden gemaakt (bv</a:t>
            </a:r>
            <a:r>
              <a:rPr lang="nl-BE" sz="1800" dirty="0"/>
              <a:t>b</a:t>
            </a:r>
            <a:r>
              <a:rPr lang="nl-NL" sz="1800" dirty="0"/>
              <a:t> testament, verzekeringen, …)</a:t>
            </a:r>
            <a:endParaRPr lang="nl-BE" sz="1800" dirty="0"/>
          </a:p>
          <a:p>
            <a:pPr lvl="0"/>
            <a:r>
              <a:rPr lang="nl-NL" sz="1800" dirty="0"/>
              <a:t>Er was een uitgewerkt suïcideplan (middelen verzameld, medicatie opgespaard, …)</a:t>
            </a:r>
            <a:endParaRPr lang="nl-BE" sz="1800" dirty="0"/>
          </a:p>
          <a:p>
            <a:pPr lvl="0"/>
            <a:r>
              <a:rPr lang="nl-NL" sz="1800" dirty="0"/>
              <a:t>De suïcide intentie werd vooraf gecommuniceerd</a:t>
            </a:r>
            <a:endParaRPr lang="nl-BE" sz="1800" dirty="0"/>
          </a:p>
          <a:p>
            <a:pPr lvl="0"/>
            <a:r>
              <a:rPr lang="nl-NL" sz="1800" dirty="0"/>
              <a:t>Er werd een afscheidsbrief geschreven</a:t>
            </a:r>
            <a:endParaRPr lang="nl-BE" sz="1800" dirty="0"/>
          </a:p>
          <a:p>
            <a:pPr lvl="0"/>
            <a:r>
              <a:rPr lang="nl-NL" sz="1800" dirty="0"/>
              <a:t>Er werd geen hulp gezocht na de poging</a:t>
            </a:r>
            <a:endParaRPr lang="nl-BE" sz="1800" dirty="0"/>
          </a:p>
          <a:p>
            <a:pPr lvl="0"/>
            <a:r>
              <a:rPr lang="nl-NL" sz="1800" dirty="0"/>
              <a:t>Er is een doodswens aanwezig</a:t>
            </a:r>
            <a:endParaRPr lang="nl-BE" sz="1800" dirty="0"/>
          </a:p>
          <a:p>
            <a:pPr lvl="1"/>
            <a:endParaRPr lang="nl-BE" dirty="0"/>
          </a:p>
          <a:p>
            <a:pPr marL="0" indent="0">
              <a:buNone/>
            </a:pPr>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564820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u="sng" dirty="0" smtClean="0"/>
              <a:t>Suïcidaal Proces</a:t>
            </a:r>
            <a:endParaRPr lang="nl-BE" b="1" u="sng" dirty="0"/>
          </a:p>
        </p:txBody>
      </p:sp>
      <p:sp>
        <p:nvSpPr>
          <p:cNvPr id="11" name="Actieknop: Terug of Vorige 10">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Tijdelijke aanduiding voor inhoud 1"/>
          <p:cNvSpPr>
            <a:spLocks noGrp="1"/>
          </p:cNvSpPr>
          <p:nvPr>
            <p:ph idx="1"/>
          </p:nvPr>
        </p:nvSpPr>
        <p:spPr/>
        <p:txBody>
          <a:bodyPr>
            <a:normAutofit/>
          </a:bodyPr>
          <a:lstStyle/>
          <a:p>
            <a:pPr marL="0" indent="0">
              <a:buNone/>
            </a:pPr>
            <a:r>
              <a:rPr lang="nl-BE" sz="2000" b="1" dirty="0"/>
              <a:t>Suïcidaal proces bij adolescenten</a:t>
            </a:r>
            <a:endParaRPr lang="nl-BE" sz="2000" dirty="0"/>
          </a:p>
          <a:p>
            <a:pPr lvl="0"/>
            <a:r>
              <a:rPr lang="nl-BE" sz="2000" dirty="0"/>
              <a:t>Bevestiging suïcidaal proces! </a:t>
            </a:r>
          </a:p>
          <a:p>
            <a:pPr lvl="0"/>
            <a:r>
              <a:rPr lang="nl-BE" sz="2000" dirty="0"/>
              <a:t>Tijdsduur proces: gemiddeld 29 maanden</a:t>
            </a:r>
          </a:p>
          <a:p>
            <a:pPr lvl="0"/>
            <a:r>
              <a:rPr lang="nl-BE" sz="2000" dirty="0"/>
              <a:t>2 types:</a:t>
            </a:r>
          </a:p>
          <a:p>
            <a:pPr lvl="2"/>
            <a:r>
              <a:rPr lang="nl-BE" dirty="0"/>
              <a:t>Kort zonder voorgaande pogingen (M = 16 </a:t>
            </a:r>
            <a:r>
              <a:rPr lang="nl-BE" dirty="0" err="1"/>
              <a:t>mnd</a:t>
            </a:r>
            <a:r>
              <a:rPr lang="nl-BE" dirty="0"/>
              <a:t>)</a:t>
            </a:r>
          </a:p>
          <a:p>
            <a:pPr lvl="2"/>
            <a:r>
              <a:rPr lang="nl-BE" dirty="0"/>
              <a:t>Lang met voorgaande pogingen (M = 48 </a:t>
            </a:r>
            <a:r>
              <a:rPr lang="nl-BE" dirty="0" err="1"/>
              <a:t>mnd</a:t>
            </a:r>
            <a:r>
              <a:rPr lang="nl-BE" dirty="0"/>
              <a:t>)</a:t>
            </a:r>
          </a:p>
          <a:p>
            <a:pPr lvl="2"/>
            <a:r>
              <a:rPr lang="nl-BE" dirty="0"/>
              <a:t>Laatste maand voor suïcide geen duidelijk </a:t>
            </a:r>
            <a:r>
              <a:rPr lang="nl-BE" dirty="0" err="1"/>
              <a:t>observeerbaar</a:t>
            </a:r>
            <a:r>
              <a:rPr lang="nl-BE" dirty="0"/>
              <a:t> gedrag </a:t>
            </a:r>
          </a:p>
          <a:p>
            <a:pPr lvl="0"/>
            <a:r>
              <a:rPr lang="nl-BE" sz="2000" dirty="0"/>
              <a:t>Kort en snel evoluerend suïcidaal proces bij aanpassingsstoornissen</a:t>
            </a:r>
          </a:p>
          <a:p>
            <a:r>
              <a:rPr lang="nl-BE" sz="2000" i="1" dirty="0" err="1"/>
              <a:t>Portzky</a:t>
            </a:r>
            <a:r>
              <a:rPr lang="nl-BE" sz="2000" i="1" dirty="0"/>
              <a:t> et al., 2005</a:t>
            </a:r>
            <a:endParaRPr lang="nl-BE" sz="2000" dirty="0"/>
          </a:p>
          <a:p>
            <a:endParaRPr lang="nl-BE" sz="2400" dirty="0"/>
          </a:p>
          <a:p>
            <a:pPr marL="0" indent="0">
              <a:buNone/>
            </a:pPr>
            <a:endParaRPr lang="nl-BE" dirty="0"/>
          </a:p>
        </p:txBody>
      </p:sp>
    </p:spTree>
    <p:extLst>
      <p:ext uri="{BB962C8B-B14F-4D97-AF65-F5344CB8AC3E}">
        <p14:creationId xmlns:p14="http://schemas.microsoft.com/office/powerpoint/2010/main" val="18603735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Gesprekken met kinderen na een poging van een gezinslid</a:t>
            </a:r>
            <a:endParaRPr lang="nl-BE" dirty="0"/>
          </a:p>
        </p:txBody>
      </p:sp>
      <p:sp>
        <p:nvSpPr>
          <p:cNvPr id="3" name="Tijdelijke aanduiding voor inhoud 2"/>
          <p:cNvSpPr>
            <a:spLocks noGrp="1"/>
          </p:cNvSpPr>
          <p:nvPr>
            <p:ph idx="1"/>
          </p:nvPr>
        </p:nvSpPr>
        <p:spPr/>
        <p:txBody>
          <a:bodyPr>
            <a:normAutofit/>
          </a:bodyPr>
          <a:lstStyle/>
          <a:p>
            <a:pPr marL="0" lvl="0" indent="0">
              <a:buNone/>
            </a:pPr>
            <a:r>
              <a:rPr lang="nl-BE" sz="2000" b="1" dirty="0"/>
              <a:t>Contact </a:t>
            </a:r>
            <a:r>
              <a:rPr lang="nl-BE" sz="2000" b="1" dirty="0" smtClean="0"/>
              <a:t>maken</a:t>
            </a:r>
          </a:p>
          <a:p>
            <a:pPr lvl="0"/>
            <a:r>
              <a:rPr lang="nl-BE" sz="1900" dirty="0" smtClean="0"/>
              <a:t>Reden uitleggen van gesprek</a:t>
            </a:r>
          </a:p>
          <a:p>
            <a:pPr lvl="0"/>
            <a:r>
              <a:rPr lang="nl-BE" sz="1900" dirty="0" smtClean="0"/>
              <a:t>Contact </a:t>
            </a:r>
            <a:r>
              <a:rPr lang="nl-BE" sz="1900" dirty="0"/>
              <a:t>maken: vragen waar het kind mee bezig is of wat de jongere bezig houdt</a:t>
            </a:r>
          </a:p>
          <a:p>
            <a:pPr lvl="0"/>
            <a:r>
              <a:rPr lang="nl-BE" sz="1900" dirty="0"/>
              <a:t>Communiceren door middel van spel of door te tekenen bij jonge kinderen</a:t>
            </a:r>
          </a:p>
          <a:p>
            <a:pPr lvl="0"/>
            <a:r>
              <a:rPr lang="nl-BE" sz="1900" dirty="0"/>
              <a:t>Creatieve middelen werken soms beter dan </a:t>
            </a:r>
            <a:r>
              <a:rPr lang="nl-BE" sz="1900" dirty="0" smtClean="0"/>
              <a:t>woorden</a:t>
            </a:r>
            <a:endParaRPr lang="nl-BE" sz="1900" dirty="0"/>
          </a:p>
          <a:p>
            <a:pPr marL="0" indent="0">
              <a:buNone/>
            </a:pPr>
            <a:r>
              <a:rPr lang="nl-BE" sz="1900" dirty="0"/>
              <a:t> </a:t>
            </a:r>
          </a:p>
          <a:p>
            <a:endParaRPr lang="nl-BE" sz="7200" dirty="0"/>
          </a:p>
        </p:txBody>
      </p:sp>
    </p:spTree>
    <p:extLst>
      <p:ext uri="{BB962C8B-B14F-4D97-AF65-F5344CB8AC3E}">
        <p14:creationId xmlns:p14="http://schemas.microsoft.com/office/powerpoint/2010/main" val="42903836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Gesprekken met kinderen na een poging van een gezinslid</a:t>
            </a:r>
            <a:endParaRPr lang="nl-BE" dirty="0"/>
          </a:p>
        </p:txBody>
      </p:sp>
      <p:sp>
        <p:nvSpPr>
          <p:cNvPr id="3" name="Tijdelijke aanduiding voor inhoud 2"/>
          <p:cNvSpPr>
            <a:spLocks noGrp="1"/>
          </p:cNvSpPr>
          <p:nvPr>
            <p:ph idx="1"/>
          </p:nvPr>
        </p:nvSpPr>
        <p:spPr/>
        <p:txBody>
          <a:bodyPr>
            <a:normAutofit fontScale="25000" lnSpcReduction="20000"/>
          </a:bodyPr>
          <a:lstStyle/>
          <a:p>
            <a:pPr marL="0" lvl="0" indent="0">
              <a:buNone/>
            </a:pPr>
            <a:r>
              <a:rPr lang="nl-BE" sz="8000" b="1" dirty="0" smtClean="0"/>
              <a:t>Onderzoeken </a:t>
            </a:r>
            <a:r>
              <a:rPr lang="nl-BE" sz="8000" b="1" dirty="0"/>
              <a:t>van gedachten en gevoelens</a:t>
            </a:r>
          </a:p>
          <a:p>
            <a:pPr lvl="0"/>
            <a:r>
              <a:rPr lang="nl-BE" sz="7200" dirty="0"/>
              <a:t>Onderzoek samen met het kind de ervaring en de gevoelens en help deze te normaliseren</a:t>
            </a:r>
          </a:p>
          <a:p>
            <a:pPr lvl="0"/>
            <a:r>
              <a:rPr lang="nl-BE" sz="7200" dirty="0"/>
              <a:t>Navragen of het kind weet wat er met het gezinslid aan de hand was</a:t>
            </a:r>
          </a:p>
          <a:p>
            <a:pPr lvl="0"/>
            <a:r>
              <a:rPr lang="nl-BE" sz="7200" dirty="0"/>
              <a:t>Aangeven dat je als kind ook tegenstrijdige gevoelens kan hebben</a:t>
            </a:r>
          </a:p>
          <a:p>
            <a:pPr lvl="0"/>
            <a:r>
              <a:rPr lang="nl-BE" sz="7200" dirty="0"/>
              <a:t>Ga in op schuld- en verantwoordelijkheidsgevoelens</a:t>
            </a:r>
          </a:p>
          <a:p>
            <a:pPr lvl="0"/>
            <a:r>
              <a:rPr lang="nl-BE" sz="7200" dirty="0"/>
              <a:t>Benadruk dat mensen niet een eind aan hun leven maken omdat ze niet meer van hun kinderen houden</a:t>
            </a:r>
          </a:p>
          <a:p>
            <a:pPr lvl="0"/>
            <a:r>
              <a:rPr lang="nl-BE" sz="7200" dirty="0"/>
              <a:t>Uitleggen dat zelfdoding iets uitzonderlijks is</a:t>
            </a:r>
          </a:p>
          <a:p>
            <a:pPr lvl="0"/>
            <a:r>
              <a:rPr lang="nl-BE" sz="7200" dirty="0"/>
              <a:t>Vraag de kinderen waar ze behoefte aan hebben</a:t>
            </a:r>
          </a:p>
          <a:p>
            <a:pPr lvl="0"/>
            <a:r>
              <a:rPr lang="nl-BE" sz="7200" dirty="0"/>
              <a:t>Vraag ook naar een fijne herinnering uit de tijd dat hun naaste nog leefde</a:t>
            </a:r>
          </a:p>
          <a:p>
            <a:pPr lvl="0"/>
            <a:r>
              <a:rPr lang="nl-BE" sz="7200" dirty="0"/>
              <a:t>Vraag de kinderen met wie ze kunnen praten</a:t>
            </a:r>
          </a:p>
          <a:p>
            <a:pPr lvl="0"/>
            <a:r>
              <a:rPr lang="nl-BE" sz="7200" dirty="0"/>
              <a:t>Maak afspraken met het kind over wat je wel en niet aan de ouders zal vertellen</a:t>
            </a:r>
          </a:p>
          <a:p>
            <a:pPr marL="0" indent="0">
              <a:buNone/>
            </a:pPr>
            <a:r>
              <a:rPr lang="nl-BE" sz="7200" dirty="0"/>
              <a:t> </a:t>
            </a:r>
          </a:p>
          <a:p>
            <a:pPr marL="0" indent="0">
              <a:buNone/>
            </a:pPr>
            <a:r>
              <a:rPr lang="nl-BE" sz="7200" dirty="0"/>
              <a:t>Bron: Steun voor ouder(s) en kind(eren) na zelfdoding van een gezinslid. Handleiding voor organisatie en begeleiding. Indigo Drenthe (</a:t>
            </a:r>
            <a:r>
              <a:rPr lang="nl-BE" sz="7200" dirty="0">
                <a:hlinkClick r:id="rId2"/>
              </a:rPr>
              <a:t>tekst zie FTP</a:t>
            </a:r>
            <a:r>
              <a:rPr lang="nl-BE" sz="7200" dirty="0"/>
              <a:t>)</a:t>
            </a:r>
          </a:p>
          <a:p>
            <a:endParaRPr lang="nl-BE" sz="7200"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4872942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endParaRPr lang="nl-BE" dirty="0"/>
          </a:p>
        </p:txBody>
      </p:sp>
      <p:sp>
        <p:nvSpPr>
          <p:cNvPr id="3" name="Tijdelijke aanduiding voor inhoud 2"/>
          <p:cNvSpPr>
            <a:spLocks noGrp="1"/>
          </p:cNvSpPr>
          <p:nvPr>
            <p:ph idx="1"/>
          </p:nvPr>
        </p:nvSpPr>
        <p:spPr/>
        <p:txBody>
          <a:bodyPr>
            <a:normAutofit/>
          </a:bodyPr>
          <a:lstStyle/>
          <a:p>
            <a:pPr marL="0" indent="0">
              <a:buNone/>
            </a:pPr>
            <a:r>
              <a:rPr lang="nl-BE" sz="2000" b="1" dirty="0"/>
              <a:t>Risico inschatting</a:t>
            </a:r>
            <a:endParaRPr lang="nl-BE" sz="2000" dirty="0"/>
          </a:p>
          <a:p>
            <a:pPr lvl="0"/>
            <a:r>
              <a:rPr lang="nl-BE" sz="1800" dirty="0"/>
              <a:t>Risicofactoren bevragen </a:t>
            </a:r>
          </a:p>
          <a:p>
            <a:pPr lvl="0"/>
            <a:r>
              <a:rPr lang="nl-NL" sz="1800" dirty="0"/>
              <a:t>Vragen naar suïcideplan</a:t>
            </a:r>
            <a:endParaRPr lang="nl-BE" sz="1800" dirty="0"/>
          </a:p>
          <a:p>
            <a:pPr lvl="0"/>
            <a:r>
              <a:rPr lang="nl-BE" sz="1800" dirty="0"/>
              <a:t>Vragen naar doel of betekenis van suïcidaal gedrag</a:t>
            </a:r>
          </a:p>
          <a:p>
            <a:pPr lvl="0"/>
            <a:r>
              <a:rPr lang="nl-BE" sz="1800" dirty="0"/>
              <a:t>Vragen naar vroeger suïcidaal gedrag</a:t>
            </a:r>
          </a:p>
          <a:p>
            <a:pPr lvl="0"/>
            <a:r>
              <a:rPr lang="nl-BE" sz="1800" dirty="0"/>
              <a:t>In staat zijn tot (Thomas </a:t>
            </a:r>
            <a:r>
              <a:rPr lang="nl-BE" sz="1800" dirty="0" err="1"/>
              <a:t>Joiner</a:t>
            </a:r>
            <a:r>
              <a:rPr lang="nl-BE" sz="1800" dirty="0"/>
              <a:t>)</a:t>
            </a:r>
          </a:p>
          <a:p>
            <a:pPr lvl="0"/>
            <a:r>
              <a:rPr lang="nl-BE" sz="1800" dirty="0"/>
              <a:t>Beschermende factoren bevragen</a:t>
            </a:r>
          </a:p>
          <a:p>
            <a:endParaRPr lang="nl-BE" dirty="0"/>
          </a:p>
        </p:txBody>
      </p:sp>
    </p:spTree>
    <p:extLst>
      <p:ext uri="{BB962C8B-B14F-4D97-AF65-F5344CB8AC3E}">
        <p14:creationId xmlns:p14="http://schemas.microsoft.com/office/powerpoint/2010/main" val="38657841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endParaRPr lang="nl-BE" dirty="0"/>
          </a:p>
        </p:txBody>
      </p:sp>
      <p:sp>
        <p:nvSpPr>
          <p:cNvPr id="3" name="Tijdelijke aanduiding voor inhoud 2"/>
          <p:cNvSpPr>
            <a:spLocks noGrp="1"/>
          </p:cNvSpPr>
          <p:nvPr>
            <p:ph idx="1"/>
          </p:nvPr>
        </p:nvSpPr>
        <p:spPr/>
        <p:txBody>
          <a:bodyPr>
            <a:normAutofit/>
          </a:bodyPr>
          <a:lstStyle/>
          <a:p>
            <a:pPr marL="0" indent="0">
              <a:buNone/>
            </a:pPr>
            <a:r>
              <a:rPr lang="nl-NL" sz="2000" dirty="0">
                <a:solidFill>
                  <a:srgbClr val="FF0000"/>
                </a:solidFill>
              </a:rPr>
              <a:t>Open vragen </a:t>
            </a:r>
            <a:r>
              <a:rPr lang="nl-NL" sz="2000" dirty="0"/>
              <a:t>zijn </a:t>
            </a:r>
            <a:r>
              <a:rPr lang="nl-NL" sz="2000" dirty="0">
                <a:solidFill>
                  <a:srgbClr val="FF0000"/>
                </a:solidFill>
              </a:rPr>
              <a:t>meestal verwarrend</a:t>
            </a:r>
            <a:r>
              <a:rPr lang="nl-NL" sz="2000" dirty="0"/>
              <a:t>. Maak gebruik van </a:t>
            </a:r>
            <a:r>
              <a:rPr lang="nl-NL" sz="2000" dirty="0">
                <a:solidFill>
                  <a:srgbClr val="FF0000"/>
                </a:solidFill>
              </a:rPr>
              <a:t>concrete voorbeelden</a:t>
            </a:r>
            <a:r>
              <a:rPr lang="nl-NL" sz="2000" dirty="0"/>
              <a:t> en </a:t>
            </a:r>
            <a:r>
              <a:rPr lang="nl-NL" sz="2000" dirty="0">
                <a:solidFill>
                  <a:srgbClr val="FF0000"/>
                </a:solidFill>
              </a:rPr>
              <a:t>eenvoudige woorden</a:t>
            </a:r>
            <a:r>
              <a:rPr lang="nl-NL" sz="2000" dirty="0"/>
              <a:t>. </a:t>
            </a:r>
            <a:endParaRPr lang="nl-BE" sz="2000" dirty="0"/>
          </a:p>
          <a:p>
            <a:pPr lvl="0"/>
            <a:r>
              <a:rPr lang="nl-NL" sz="1800" dirty="0"/>
              <a:t>“Ik ken kinderen die wel eens gedachten hebben er liever niet meer te zijn, dood willen zijn, heb jij dat ook?”</a:t>
            </a:r>
            <a:endParaRPr lang="nl-BE" sz="1800" dirty="0"/>
          </a:p>
          <a:p>
            <a:pPr lvl="0"/>
            <a:r>
              <a:rPr lang="nl-NL" sz="1800" dirty="0"/>
              <a:t>“Waarom zou je dood willen gaan</a:t>
            </a:r>
            <a:r>
              <a:rPr lang="nl-NL" sz="1800" dirty="0" smtClean="0"/>
              <a:t>?”</a:t>
            </a:r>
            <a:r>
              <a:rPr lang="nl-NL" sz="1800" dirty="0"/>
              <a:t>	</a:t>
            </a:r>
            <a:endParaRPr lang="nl-BE" sz="1800" dirty="0"/>
          </a:p>
          <a:p>
            <a:pPr lvl="0"/>
            <a:r>
              <a:rPr lang="nl-NL" sz="1800" dirty="0"/>
              <a:t>“Als je er niet meer zou zijn, denk je dat er iemand je zou missen of verdrietig zou zijn?”</a:t>
            </a:r>
            <a:endParaRPr lang="nl-BE" sz="1800" dirty="0"/>
          </a:p>
          <a:p>
            <a:pPr lvl="0"/>
            <a:r>
              <a:rPr lang="nl-NL" sz="1800" dirty="0"/>
              <a:t>“Heb je ooit al iets gedaan waarvan je wist dat het zo gevaarlijk was dat je ervan kon doodgaan?”</a:t>
            </a:r>
            <a:endParaRPr lang="nl-BE" sz="1800" dirty="0"/>
          </a:p>
          <a:p>
            <a:pPr lvl="0"/>
            <a:r>
              <a:rPr lang="nl-NL" sz="1800" dirty="0"/>
              <a:t>“Heb je jezelf al pijn gedaan of geprobeerd om jezelf pijn te doen?”</a:t>
            </a:r>
            <a:endParaRPr lang="nl-BE" sz="1800" dirty="0"/>
          </a:p>
          <a:p>
            <a:pPr lvl="0"/>
            <a:r>
              <a:rPr lang="nl-NL" sz="1800" dirty="0"/>
              <a:t>“Waardoor zou je kunnen doodgaan, denk je?”</a:t>
            </a:r>
            <a:endParaRPr lang="nl-BE" sz="1800" dirty="0"/>
          </a:p>
          <a:p>
            <a:endParaRPr lang="nl-BE" dirty="0"/>
          </a:p>
        </p:txBody>
      </p:sp>
    </p:spTree>
    <p:extLst>
      <p:ext uri="{BB962C8B-B14F-4D97-AF65-F5344CB8AC3E}">
        <p14:creationId xmlns:p14="http://schemas.microsoft.com/office/powerpoint/2010/main" val="2013235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 </a:t>
            </a:r>
            <a:endParaRPr lang="nl-BE" dirty="0"/>
          </a:p>
        </p:txBody>
      </p:sp>
      <p:sp>
        <p:nvSpPr>
          <p:cNvPr id="3" name="Tijdelijke aanduiding voor inhoud 2"/>
          <p:cNvSpPr>
            <a:spLocks noGrp="1"/>
          </p:cNvSpPr>
          <p:nvPr>
            <p:ph idx="1"/>
          </p:nvPr>
        </p:nvSpPr>
        <p:spPr/>
        <p:txBody>
          <a:bodyPr>
            <a:normAutofit/>
          </a:bodyPr>
          <a:lstStyle/>
          <a:p>
            <a:pPr marL="0" indent="0">
              <a:buNone/>
            </a:pPr>
            <a:endParaRPr lang="nl-BE" sz="2000" dirty="0" smtClean="0"/>
          </a:p>
          <a:p>
            <a:r>
              <a:rPr lang="nl-BE" sz="2000" dirty="0" smtClean="0"/>
              <a:t>Ook </a:t>
            </a:r>
            <a:r>
              <a:rPr lang="nl-BE" sz="2000" dirty="0"/>
              <a:t>als de </a:t>
            </a:r>
            <a:r>
              <a:rPr lang="nl-BE" sz="2000" dirty="0">
                <a:solidFill>
                  <a:srgbClr val="FF0000"/>
                </a:solidFill>
              </a:rPr>
              <a:t>jongere niet wil praten</a:t>
            </a:r>
            <a:r>
              <a:rPr lang="nl-BE" sz="2000" dirty="0"/>
              <a:t>, is het toch belangrijk je open te stellen en uitdrukkelijk te vragen of hij/zij eraan denkt zichzelf iets te doen; </a:t>
            </a:r>
          </a:p>
          <a:p>
            <a:pPr lvl="1"/>
            <a:r>
              <a:rPr lang="nl-BE" sz="1800" dirty="0"/>
              <a:t>vat het gesprek geregeld samen en structureer het gesprek, anders wordt de jongere overrompeld door eigen emoties en problemen; </a:t>
            </a:r>
          </a:p>
          <a:p>
            <a:pPr lvl="1"/>
            <a:r>
              <a:rPr lang="nl-BE" sz="1800" dirty="0"/>
              <a:t>het is belangrijk tijdens het gesprek rustig te blijven, de aandacht erbij te houden en te kennen te geven dat je wil helpen om een oplossing te vinden; </a:t>
            </a:r>
          </a:p>
          <a:p>
            <a:pPr lvl="1"/>
            <a:r>
              <a:rPr lang="nl-BE" sz="1800" dirty="0"/>
              <a:t>respecteer het tempo van de jongere (ook de stiltes); </a:t>
            </a:r>
          </a:p>
          <a:p>
            <a:pPr lvl="1"/>
            <a:r>
              <a:rPr lang="nl-BE" sz="1800" dirty="0"/>
              <a:t>expliciteer de suïcidale gedachten: “Als je zegt dat ... wil dat zeggen dat je liever dood wil zijn?”; </a:t>
            </a:r>
          </a:p>
          <a:p>
            <a:r>
              <a:rPr lang="nl-BE" sz="1800" dirty="0"/>
              <a:t>tracht te peilen naar de betekenis van het suïcidale gedrag. Wat wil de jongere bereiken? </a:t>
            </a:r>
          </a:p>
        </p:txBody>
      </p:sp>
    </p:spTree>
    <p:extLst>
      <p:ext uri="{BB962C8B-B14F-4D97-AF65-F5344CB8AC3E}">
        <p14:creationId xmlns:p14="http://schemas.microsoft.com/office/powerpoint/2010/main" val="17125279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r>
              <a:rPr lang="nl-BE" dirty="0"/>
              <a:t>: </a:t>
            </a:r>
          </a:p>
        </p:txBody>
      </p:sp>
      <p:sp>
        <p:nvSpPr>
          <p:cNvPr id="3" name="Tijdelijke aanduiding voor inhoud 2"/>
          <p:cNvSpPr>
            <a:spLocks noGrp="1"/>
          </p:cNvSpPr>
          <p:nvPr>
            <p:ph idx="1"/>
          </p:nvPr>
        </p:nvSpPr>
        <p:spPr/>
        <p:txBody>
          <a:bodyPr>
            <a:normAutofit/>
          </a:bodyPr>
          <a:lstStyle/>
          <a:p>
            <a:endParaRPr lang="nl-BE" sz="1900" dirty="0" smtClean="0"/>
          </a:p>
          <a:p>
            <a:r>
              <a:rPr lang="nl-BE" sz="1900" dirty="0" smtClean="0"/>
              <a:t>Door </a:t>
            </a:r>
            <a:r>
              <a:rPr lang="nl-BE" sz="1900" dirty="0"/>
              <a:t>de betekenis te achterhalen krijg je als hulpverlener en als jongere een kijk op het gebeuren. De betekenis achterhalen houdt de mogelijkheid in om sporen te vinden naar het ‘anders’ willen leven, om alternatieven te ontdekken en uit te werken. Het begrijpen van de suïcidaliteit is tijdens het eerste gesprek van minder belang dan het inschatten van het suïciderisico; </a:t>
            </a:r>
          </a:p>
          <a:p>
            <a:r>
              <a:rPr lang="nl-BE" sz="1900" dirty="0"/>
              <a:t>ga na of er vertrouwensfiguren zijn en of deze op de hoogte zijn van de suïcidegedachten of plannen; </a:t>
            </a:r>
          </a:p>
          <a:p>
            <a:r>
              <a:rPr lang="nl-BE" sz="1900" dirty="0"/>
              <a:t>ga na bij wie de jongere terecht kan als hij/zijn het heel moeilijk heeft; </a:t>
            </a:r>
          </a:p>
          <a:p>
            <a:r>
              <a:rPr lang="nl-BE" sz="1900" dirty="0"/>
              <a:t>bevraag of de jongere kan beloven de beslissing uit te stellen (non-suïcideafspraak). Bespreek alternatief gedrag, wat de jongere kan doen als hij/zijn suïcide wil doen; </a:t>
            </a:r>
          </a:p>
          <a:p>
            <a:r>
              <a:rPr lang="nl-BE" sz="1900" dirty="0"/>
              <a:t>maak afspraken over de verdere hulpverlening. Bij crisissituaties moeten de gesprekken sneller op elkaar volgen; </a:t>
            </a:r>
          </a:p>
          <a:p>
            <a:pPr marL="0" indent="0">
              <a:buNone/>
            </a:pPr>
            <a:endParaRPr lang="nl-BE" dirty="0"/>
          </a:p>
        </p:txBody>
      </p:sp>
    </p:spTree>
    <p:extLst>
      <p:ext uri="{BB962C8B-B14F-4D97-AF65-F5344CB8AC3E}">
        <p14:creationId xmlns:p14="http://schemas.microsoft.com/office/powerpoint/2010/main" val="33713066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endParaRPr lang="nl-BE" dirty="0"/>
          </a:p>
        </p:txBody>
      </p:sp>
      <p:sp>
        <p:nvSpPr>
          <p:cNvPr id="3" name="Tijdelijke aanduiding voor inhoud 2"/>
          <p:cNvSpPr>
            <a:spLocks noGrp="1"/>
          </p:cNvSpPr>
          <p:nvPr>
            <p:ph idx="1"/>
          </p:nvPr>
        </p:nvSpPr>
        <p:spPr/>
        <p:txBody>
          <a:bodyPr>
            <a:noAutofit/>
          </a:bodyPr>
          <a:lstStyle/>
          <a:p>
            <a:pPr marL="0" indent="0">
              <a:buNone/>
            </a:pPr>
            <a:r>
              <a:rPr lang="nl-BE" sz="2000" b="1" dirty="0" smtClean="0"/>
              <a:t>Om </a:t>
            </a:r>
            <a:r>
              <a:rPr lang="nl-BE" sz="2000" b="1" dirty="0"/>
              <a:t>het suïciderisico te kunnen inschatten worden er een aantal domeinen verkend: </a:t>
            </a:r>
          </a:p>
          <a:p>
            <a:endParaRPr lang="nl-BE" sz="1800" dirty="0" smtClean="0"/>
          </a:p>
          <a:p>
            <a:r>
              <a:rPr lang="nl-BE" sz="1800" dirty="0" smtClean="0"/>
              <a:t>actuele </a:t>
            </a:r>
            <a:r>
              <a:rPr lang="nl-BE" sz="1800" dirty="0"/>
              <a:t>en vroegere suïcidegedachten; </a:t>
            </a:r>
          </a:p>
          <a:p>
            <a:r>
              <a:rPr lang="nl-BE" sz="1800" dirty="0"/>
              <a:t>hopeloosheid- en hulpeloosheidgedachten; </a:t>
            </a:r>
          </a:p>
          <a:p>
            <a:r>
              <a:rPr lang="nl-BE" sz="1800" dirty="0"/>
              <a:t>vroeger suïcidaal gedrag bij de jongeren zelf of in de omgeving van de jongere; </a:t>
            </a:r>
          </a:p>
          <a:p>
            <a:r>
              <a:rPr lang="nl-BE" sz="1800" dirty="0"/>
              <a:t>concreetheid van de gedachten en plannen (middel, plaats, tijdstip, afscheidsregelingen). Hoe gedetailleerder het plan, hoe ernstiger het risico. Mogelijk vragen om na te gaan hoe ver de persoon reeds plannen gemaakt heeft, zijn: “wat zou je doen?”, “Heb je er al over nagedacht wat, hoe en wanneer?”, “Heb je afscheidsbrieven geschreven?”, “Heb je zaken weggegeven?”, ...; </a:t>
            </a:r>
          </a:p>
          <a:p>
            <a:r>
              <a:rPr lang="nl-BE" sz="1800" dirty="0"/>
              <a:t>beschikbaarheid van het middel: heeft de jongere het middel in zijn bezit, hoe wil hij/zij er aan geraken; </a:t>
            </a:r>
          </a:p>
          <a:p>
            <a:endParaRPr lang="nl-BE" sz="1800" dirty="0"/>
          </a:p>
        </p:txBody>
      </p:sp>
    </p:spTree>
    <p:extLst>
      <p:ext uri="{BB962C8B-B14F-4D97-AF65-F5344CB8AC3E}">
        <p14:creationId xmlns:p14="http://schemas.microsoft.com/office/powerpoint/2010/main" val="38937219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endParaRPr lang="nl-BE" dirty="0"/>
          </a:p>
        </p:txBody>
      </p:sp>
      <p:sp>
        <p:nvSpPr>
          <p:cNvPr id="3" name="Tijdelijke aanduiding voor inhoud 2"/>
          <p:cNvSpPr>
            <a:spLocks noGrp="1"/>
          </p:cNvSpPr>
          <p:nvPr>
            <p:ph idx="1"/>
          </p:nvPr>
        </p:nvSpPr>
        <p:spPr/>
        <p:txBody>
          <a:bodyPr>
            <a:noAutofit/>
          </a:bodyPr>
          <a:lstStyle/>
          <a:p>
            <a:pPr marL="0" indent="0">
              <a:buNone/>
            </a:pPr>
            <a:r>
              <a:rPr lang="nl-BE" sz="1800" b="1" dirty="0" smtClean="0"/>
              <a:t>Om </a:t>
            </a:r>
            <a:r>
              <a:rPr lang="nl-BE" sz="1800" b="1" dirty="0"/>
              <a:t>het suïciderisico te kunnen inschatten worden er een aantal domeinen </a:t>
            </a:r>
            <a:r>
              <a:rPr lang="nl-BE" sz="1800" b="1" dirty="0" smtClean="0"/>
              <a:t>verkend (vervolg): </a:t>
            </a:r>
            <a:endParaRPr lang="nl-BE" sz="1800" b="1" dirty="0"/>
          </a:p>
          <a:p>
            <a:r>
              <a:rPr lang="nl-BE" sz="1800" dirty="0" smtClean="0"/>
              <a:t>de </a:t>
            </a:r>
            <a:r>
              <a:rPr lang="nl-BE" sz="1800" dirty="0"/>
              <a:t>recente stressoren: veranderingen, recente verliezen (niet alleen van personen, maar ook van mogelijkheden door ziekten); </a:t>
            </a:r>
          </a:p>
          <a:p>
            <a:r>
              <a:rPr lang="nl-BE" sz="1800" dirty="0"/>
              <a:t>is er sprake van ondragelijke pijn; </a:t>
            </a:r>
          </a:p>
          <a:p>
            <a:r>
              <a:rPr lang="nl-BE" sz="1800" dirty="0"/>
              <a:t>de interne coping-mechanismen: oplossingsvaardigheden, hoe gaat de jongeren om met stressoren; </a:t>
            </a:r>
          </a:p>
          <a:p>
            <a:r>
              <a:rPr lang="nl-BE" sz="1800" dirty="0"/>
              <a:t>de externe coping-mechanismen: is de persoon alleen of is er steun in de omgeving; </a:t>
            </a:r>
          </a:p>
          <a:p>
            <a:r>
              <a:rPr lang="nl-BE" sz="1800" dirty="0"/>
              <a:t>alcohol- en druggebruik; </a:t>
            </a:r>
          </a:p>
          <a:p>
            <a:r>
              <a:rPr lang="nl-BE" sz="1800" dirty="0"/>
              <a:t>depressie; </a:t>
            </a:r>
          </a:p>
          <a:p>
            <a:r>
              <a:rPr lang="nl-BE" sz="1800" dirty="0"/>
              <a:t>beschermende factoren, bijvoorbeeld sociale steun, interesses, betrokkenheid, toekomstperspectief? </a:t>
            </a:r>
          </a:p>
          <a:p>
            <a:endParaRPr lang="nl-BE" sz="1800" dirty="0"/>
          </a:p>
        </p:txBody>
      </p:sp>
    </p:spTree>
    <p:extLst>
      <p:ext uri="{BB962C8B-B14F-4D97-AF65-F5344CB8AC3E}">
        <p14:creationId xmlns:p14="http://schemas.microsoft.com/office/powerpoint/2010/main" val="9760246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br>
              <a:rPr lang="nl-BE" dirty="0" smtClean="0"/>
            </a:br>
            <a:r>
              <a:rPr lang="nl-BE" dirty="0" smtClean="0"/>
              <a:t>IRIS schaal</a:t>
            </a:r>
            <a:endParaRPr lang="nl-BE" dirty="0"/>
          </a:p>
        </p:txBody>
      </p:sp>
      <p:sp>
        <p:nvSpPr>
          <p:cNvPr id="3" name="Tijdelijke aanduiding voor inhoud 2"/>
          <p:cNvSpPr>
            <a:spLocks noGrp="1"/>
          </p:cNvSpPr>
          <p:nvPr>
            <p:ph idx="1"/>
          </p:nvPr>
        </p:nvSpPr>
        <p:spPr/>
        <p:txBody>
          <a:bodyPr>
            <a:normAutofit/>
          </a:bodyPr>
          <a:lstStyle/>
          <a:p>
            <a:pPr marL="0" indent="0">
              <a:buNone/>
            </a:pPr>
            <a:r>
              <a:rPr lang="nl-BE" sz="2000" dirty="0" smtClean="0"/>
              <a:t>IRIS schaal</a:t>
            </a:r>
            <a:endParaRPr lang="nl-BE" sz="2000" dirty="0"/>
          </a:p>
          <a:p>
            <a:pPr marL="0" indent="0">
              <a:buNone/>
            </a:pPr>
            <a:r>
              <a:rPr lang="nl-BE" sz="2000" dirty="0"/>
              <a:t>Deze schaal kan gebruikt worden </a:t>
            </a:r>
            <a:endParaRPr lang="nl-BE" sz="2000" dirty="0" smtClean="0"/>
          </a:p>
          <a:p>
            <a:pPr marL="0" indent="0">
              <a:buNone/>
            </a:pPr>
            <a:r>
              <a:rPr lang="nl-BE" sz="2000" dirty="0" smtClean="0"/>
              <a:t>voor </a:t>
            </a:r>
            <a:r>
              <a:rPr lang="nl-BE" sz="2000" dirty="0"/>
              <a:t>jezelf als overzicht, </a:t>
            </a:r>
            <a:endParaRPr lang="nl-BE" sz="2000" dirty="0" smtClean="0"/>
          </a:p>
          <a:p>
            <a:pPr marL="0" indent="0">
              <a:buNone/>
            </a:pPr>
            <a:r>
              <a:rPr lang="nl-BE" sz="2000" dirty="0" smtClean="0"/>
              <a:t>om </a:t>
            </a:r>
            <a:r>
              <a:rPr lang="nl-BE" sz="2000" dirty="0"/>
              <a:t>zelf een risico inschatting te maken. </a:t>
            </a:r>
          </a:p>
          <a:p>
            <a:pPr marL="0" indent="0">
              <a:buNone/>
            </a:pPr>
            <a:r>
              <a:rPr lang="nl-BE" sz="2000" dirty="0" smtClean="0"/>
              <a:t>(</a:t>
            </a:r>
            <a:r>
              <a:rPr lang="nl-BE" sz="2000" dirty="0" smtClean="0">
                <a:hlinkClick r:id="rId2"/>
              </a:rPr>
              <a:t>formulier zie FTP</a:t>
            </a:r>
            <a:r>
              <a:rPr lang="nl-BE" sz="2000" dirty="0" smtClean="0"/>
              <a:t>)</a:t>
            </a:r>
            <a:endParaRPr lang="nl-BE" sz="2000"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9375" y="2036540"/>
            <a:ext cx="3047929" cy="4305967"/>
          </a:xfrm>
          <a:prstGeom prst="rect">
            <a:avLst/>
          </a:prstGeom>
        </p:spPr>
      </p:pic>
    </p:spTree>
    <p:extLst>
      <p:ext uri="{BB962C8B-B14F-4D97-AF65-F5344CB8AC3E}">
        <p14:creationId xmlns:p14="http://schemas.microsoft.com/office/powerpoint/2010/main" val="26609458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Risico’s inschatten bij kinderen</a:t>
            </a:r>
            <a:endParaRPr lang="nl-BE" dirty="0"/>
          </a:p>
        </p:txBody>
      </p:sp>
      <p:pic>
        <p:nvPicPr>
          <p:cNvPr id="8" name="Tijdelijke aanduiding voor inhoud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9656" y="1967258"/>
            <a:ext cx="6159731" cy="1342505"/>
          </a:xfrm>
        </p:spPr>
      </p:pic>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kstvak 9"/>
          <p:cNvSpPr txBox="1"/>
          <p:nvPr/>
        </p:nvSpPr>
        <p:spPr>
          <a:xfrm>
            <a:off x="838200" y="3612995"/>
            <a:ext cx="10515600" cy="2862322"/>
          </a:xfrm>
          <a:prstGeom prst="rect">
            <a:avLst/>
          </a:prstGeom>
          <a:noFill/>
        </p:spPr>
        <p:txBody>
          <a:bodyPr wrap="square" rtlCol="0">
            <a:spAutoFit/>
          </a:bodyPr>
          <a:lstStyle/>
          <a:p>
            <a:r>
              <a:rPr lang="nl-BE" u="sng" dirty="0" smtClean="0"/>
              <a:t>Zorgen</a:t>
            </a:r>
            <a:r>
              <a:rPr lang="nl-BE" dirty="0" smtClean="0"/>
              <a:t>				</a:t>
            </a:r>
            <a:r>
              <a:rPr lang="nl-BE" u="sng" dirty="0" smtClean="0"/>
              <a:t>Beschermen</a:t>
            </a:r>
            <a:r>
              <a:rPr lang="nl-BE" dirty="0" smtClean="0"/>
              <a:t>			</a:t>
            </a:r>
            <a:r>
              <a:rPr lang="nl-BE" u="sng" dirty="0" smtClean="0"/>
              <a:t>Bewaken</a:t>
            </a:r>
            <a:endParaRPr lang="nl-BE" dirty="0"/>
          </a:p>
          <a:p>
            <a:pPr lvl="0"/>
            <a:r>
              <a:rPr lang="nl-BE" dirty="0" smtClean="0"/>
              <a:t>°Persoon </a:t>
            </a:r>
            <a:r>
              <a:rPr lang="nl-BE" dirty="0"/>
              <a:t>heeft regie </a:t>
            </a:r>
            <a:r>
              <a:rPr lang="nl-BE" dirty="0" smtClean="0"/>
              <a:t>		° </a:t>
            </a:r>
            <a:r>
              <a:rPr lang="nl-BE" dirty="0"/>
              <a:t>Regie wordt </a:t>
            </a:r>
            <a:r>
              <a:rPr lang="nl-BE" dirty="0" smtClean="0"/>
              <a:t>gedeeld		°</a:t>
            </a:r>
            <a:r>
              <a:rPr lang="nl-BE" dirty="0"/>
              <a:t>Regie wordt overgenomen</a:t>
            </a:r>
          </a:p>
          <a:p>
            <a:pPr lvl="0"/>
            <a:r>
              <a:rPr lang="nl-BE" dirty="0" smtClean="0"/>
              <a:t>over </a:t>
            </a:r>
            <a:r>
              <a:rPr lang="nl-BE" dirty="0"/>
              <a:t>zijn leven nog in handen </a:t>
            </a:r>
          </a:p>
          <a:p>
            <a:r>
              <a:rPr lang="nl-BE" dirty="0" smtClean="0"/>
              <a:t>°Kan nadenken over alternatieven 	°Veiligheid installeren		°Persoon wordt in veiligheid gebracht</a:t>
            </a:r>
          </a:p>
          <a:p>
            <a:r>
              <a:rPr lang="nl-BE" dirty="0" smtClean="0"/>
              <a:t>°Kan </a:t>
            </a:r>
            <a:r>
              <a:rPr lang="nl-BE" dirty="0"/>
              <a:t>‘pijn’ </a:t>
            </a:r>
            <a:r>
              <a:rPr lang="nl-BE" dirty="0" smtClean="0"/>
              <a:t>verdragen		°</a:t>
            </a:r>
            <a:r>
              <a:rPr lang="nl-BE" dirty="0" err="1" smtClean="0"/>
              <a:t>Leefmaatregelen</a:t>
            </a:r>
            <a:r>
              <a:rPr lang="nl-BE" dirty="0" smtClean="0"/>
              <a:t> afspreken </a:t>
            </a:r>
          </a:p>
          <a:p>
            <a:pPr lvl="0"/>
            <a:r>
              <a:rPr lang="nl-BE" dirty="0" smtClean="0"/>
              <a:t>°Kan oplossingen uitproberen	°Steunfiguren zoeken</a:t>
            </a:r>
          </a:p>
          <a:p>
            <a:r>
              <a:rPr lang="nl-BE" dirty="0"/>
              <a:t>	</a:t>
            </a:r>
            <a:r>
              <a:rPr lang="nl-BE" dirty="0" smtClean="0"/>
              <a:t>			°</a:t>
            </a:r>
            <a:r>
              <a:rPr lang="nl-BE" dirty="0"/>
              <a:t>Afspraken omgaan moeilijke momenten</a:t>
            </a:r>
          </a:p>
          <a:p>
            <a:pPr lvl="0"/>
            <a:endParaRPr lang="nl-BE" dirty="0" smtClean="0"/>
          </a:p>
          <a:p>
            <a:pPr lvl="0"/>
            <a:endParaRPr lang="nl-BE" dirty="0"/>
          </a:p>
        </p:txBody>
      </p:sp>
    </p:spTree>
    <p:extLst>
      <p:ext uri="{BB962C8B-B14F-4D97-AF65-F5344CB8AC3E}">
        <p14:creationId xmlns:p14="http://schemas.microsoft.com/office/powerpoint/2010/main" val="3054400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Definities</a:t>
            </a:r>
            <a:endParaRPr lang="nl-BE" b="1" u="sng"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sz="2200" b="1" dirty="0" smtClean="0"/>
              <a:t>Zelfmoord/zelfdoding/suïcide</a:t>
            </a:r>
            <a:endParaRPr lang="nl-BE" sz="2200" dirty="0"/>
          </a:p>
          <a:p>
            <a:pPr lvl="1"/>
            <a:r>
              <a:rPr lang="nl-BE" sz="2200" dirty="0"/>
              <a:t>Daad met dodelijke afloop</a:t>
            </a:r>
          </a:p>
          <a:p>
            <a:pPr lvl="1"/>
            <a:r>
              <a:rPr lang="nl-BE" sz="2200" dirty="0"/>
              <a:t>Gesteld door de betrokken persoon zelf</a:t>
            </a:r>
          </a:p>
          <a:p>
            <a:pPr lvl="1"/>
            <a:r>
              <a:rPr lang="nl-BE" sz="2200" dirty="0"/>
              <a:t>Met de wetenschap of verwachting van de dodelijke afloop</a:t>
            </a:r>
          </a:p>
          <a:p>
            <a:pPr lvl="1"/>
            <a:r>
              <a:rPr lang="nl-BE" sz="2200" dirty="0"/>
              <a:t>Met als doel gewenste veranderingen bewerkstelligen</a:t>
            </a:r>
          </a:p>
          <a:p>
            <a:pPr marL="0" indent="0">
              <a:buNone/>
            </a:pPr>
            <a:r>
              <a:rPr lang="nl-BE" sz="2200" dirty="0"/>
              <a:t> </a:t>
            </a:r>
            <a:r>
              <a:rPr lang="nl-BE" sz="2200" b="1" dirty="0" smtClean="0"/>
              <a:t>Suïcidepoging</a:t>
            </a:r>
            <a:endParaRPr lang="nl-BE" sz="2200" dirty="0"/>
          </a:p>
          <a:p>
            <a:pPr lvl="1"/>
            <a:r>
              <a:rPr lang="nl-BE" sz="2200" dirty="0"/>
              <a:t>Gedrag zonder dodelijke afloop</a:t>
            </a:r>
          </a:p>
          <a:p>
            <a:pPr lvl="1"/>
            <a:r>
              <a:rPr lang="nl-BE" sz="2200" dirty="0"/>
              <a:t>Zichzelf verwonden / vergiftigen</a:t>
            </a:r>
          </a:p>
          <a:p>
            <a:pPr lvl="1"/>
            <a:r>
              <a:rPr lang="nl-BE" sz="2200" dirty="0"/>
              <a:t>Opzettelijk en weloverwogen uitgevoerd</a:t>
            </a:r>
          </a:p>
          <a:p>
            <a:pPr lvl="1"/>
            <a:r>
              <a:rPr lang="nl-BE" sz="2200" dirty="0"/>
              <a:t>Met als doel gewenste veranderingen bewerkstelligen</a:t>
            </a:r>
          </a:p>
          <a:p>
            <a:pPr marL="0" indent="0">
              <a:buNone/>
            </a:pPr>
            <a:r>
              <a:rPr lang="nl-BE" sz="2200" dirty="0"/>
              <a:t> </a:t>
            </a:r>
            <a:r>
              <a:rPr lang="nl-BE" sz="2200" b="1" dirty="0" smtClean="0"/>
              <a:t>Suïcidegedachten</a:t>
            </a:r>
            <a:endParaRPr lang="nl-BE" sz="2200" dirty="0"/>
          </a:p>
          <a:p>
            <a:pPr lvl="1"/>
            <a:r>
              <a:rPr lang="nl-BE" sz="2200" dirty="0"/>
              <a:t>Het actief denken aan of overwegen van suïcide of suïcidepoging als gedrag om ervaren problemen te verminderen of op te lossen</a:t>
            </a:r>
          </a:p>
          <a:p>
            <a:endParaRPr lang="nl-BE" dirty="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1555107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Ondersteuning van de context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Emotionele </a:t>
            </a:r>
            <a:r>
              <a:rPr lang="nl-NL" dirty="0"/>
              <a:t>en mentale impact (ouder</a:t>
            </a:r>
            <a:r>
              <a:rPr lang="nl-NL" dirty="0" smtClean="0"/>
              <a:t>)</a:t>
            </a:r>
          </a:p>
          <a:p>
            <a:r>
              <a:rPr lang="nl-NL" dirty="0" smtClean="0"/>
              <a:t>Impact </a:t>
            </a:r>
            <a:r>
              <a:rPr lang="nl-NL" dirty="0"/>
              <a:t>op sociaal </a:t>
            </a:r>
            <a:r>
              <a:rPr lang="nl-NL" dirty="0" smtClean="0"/>
              <a:t>leven</a:t>
            </a:r>
          </a:p>
          <a:p>
            <a:r>
              <a:rPr lang="nl-BE" dirty="0"/>
              <a:t>Impact op gezin (Partner</a:t>
            </a:r>
            <a:r>
              <a:rPr lang="nl-BE" dirty="0" smtClean="0"/>
              <a:t>)</a:t>
            </a:r>
          </a:p>
          <a:p>
            <a:r>
              <a:rPr lang="nl-BE" dirty="0"/>
              <a:t>Impact op gezin (</a:t>
            </a:r>
            <a:r>
              <a:rPr lang="nl-BE" dirty="0" err="1"/>
              <a:t>Brussen</a:t>
            </a:r>
            <a:r>
              <a:rPr lang="nl-BE" dirty="0" smtClean="0"/>
              <a:t>)</a:t>
            </a:r>
          </a:p>
          <a:p>
            <a:r>
              <a:rPr lang="nl-NL" dirty="0" smtClean="0"/>
              <a:t>Impact </a:t>
            </a:r>
            <a:r>
              <a:rPr lang="nl-NL" dirty="0"/>
              <a:t>werk en </a:t>
            </a:r>
            <a:r>
              <a:rPr lang="nl-NL" dirty="0" smtClean="0"/>
              <a:t>financiën</a:t>
            </a:r>
          </a:p>
          <a:p>
            <a:r>
              <a:rPr lang="nl-NL" dirty="0" smtClean="0"/>
              <a:t>Coping</a:t>
            </a:r>
          </a:p>
          <a:p>
            <a:r>
              <a:rPr lang="nl-BE" dirty="0" smtClean="0"/>
              <a:t>Rol van Derden</a:t>
            </a:r>
          </a:p>
          <a:p>
            <a:r>
              <a:rPr lang="nl-BE" dirty="0" smtClean="0"/>
              <a:t>Noden van Ouders</a:t>
            </a:r>
          </a:p>
          <a:p>
            <a:r>
              <a:rPr lang="nl-NL" dirty="0"/>
              <a:t>Bijkomende adviezen</a:t>
            </a:r>
          </a:p>
        </p:txBody>
      </p:sp>
    </p:spTree>
    <p:extLst>
      <p:ext uri="{BB962C8B-B14F-4D97-AF65-F5344CB8AC3E}">
        <p14:creationId xmlns:p14="http://schemas.microsoft.com/office/powerpoint/2010/main" val="22045327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a:t>
            </a:r>
            <a:r>
              <a:rPr lang="nl-NL" dirty="0"/>
              <a:t>en mentale impact (ouder)</a:t>
            </a:r>
          </a:p>
        </p:txBody>
      </p:sp>
      <p:sp>
        <p:nvSpPr>
          <p:cNvPr id="3" name="Tijdelijke aanduiding voor inhoud 2"/>
          <p:cNvSpPr>
            <a:spLocks noGrp="1"/>
          </p:cNvSpPr>
          <p:nvPr>
            <p:ph idx="1"/>
          </p:nvPr>
        </p:nvSpPr>
        <p:spPr/>
        <p:txBody>
          <a:bodyPr>
            <a:normAutofit fontScale="92500"/>
          </a:bodyPr>
          <a:lstStyle/>
          <a:p>
            <a:r>
              <a:rPr lang="nl-NL" dirty="0" err="1" smtClean="0"/>
              <a:t>Geshockeerd</a:t>
            </a:r>
            <a:r>
              <a:rPr lang="nl-NL" dirty="0"/>
              <a:t>, angst, medeleven, </a:t>
            </a:r>
            <a:r>
              <a:rPr lang="nl-NL" dirty="0" smtClean="0"/>
              <a:t>boosheid, verdriet</a:t>
            </a:r>
            <a:r>
              <a:rPr lang="nl-NL" dirty="0"/>
              <a:t>, afschuw, schuld,…</a:t>
            </a:r>
          </a:p>
          <a:p>
            <a:r>
              <a:rPr lang="nl-BE" dirty="0" smtClean="0"/>
              <a:t>Suïcidepoging </a:t>
            </a:r>
            <a:r>
              <a:rPr lang="nl-BE" dirty="0"/>
              <a:t>is soms ook een geruststelling </a:t>
            </a:r>
            <a:r>
              <a:rPr lang="nl-BE" dirty="0" smtClean="0"/>
              <a:t>of </a:t>
            </a:r>
            <a:r>
              <a:rPr lang="nl-NL" dirty="0" smtClean="0"/>
              <a:t>hoop </a:t>
            </a:r>
            <a:r>
              <a:rPr lang="nl-NL" dirty="0"/>
              <a:t>op kantelmoment</a:t>
            </a:r>
          </a:p>
          <a:p>
            <a:r>
              <a:rPr lang="nl-BE" dirty="0" smtClean="0"/>
              <a:t>Angst </a:t>
            </a:r>
            <a:r>
              <a:rPr lang="nl-BE" dirty="0"/>
              <a:t>voor stigma en veroordeling door </a:t>
            </a:r>
            <a:r>
              <a:rPr lang="nl-BE" dirty="0" smtClean="0"/>
              <a:t>de </a:t>
            </a:r>
            <a:r>
              <a:rPr lang="nl-NL" dirty="0" smtClean="0"/>
              <a:t>omgeving</a:t>
            </a:r>
            <a:endParaRPr lang="nl-NL" dirty="0"/>
          </a:p>
          <a:p>
            <a:r>
              <a:rPr lang="nl-NL" dirty="0" smtClean="0"/>
              <a:t>Permanente </a:t>
            </a:r>
            <a:r>
              <a:rPr lang="nl-NL" dirty="0"/>
              <a:t>angst en onzekerheid</a:t>
            </a:r>
          </a:p>
          <a:p>
            <a:r>
              <a:rPr lang="nl-BE" dirty="0" smtClean="0"/>
              <a:t>Duur </a:t>
            </a:r>
            <a:r>
              <a:rPr lang="nl-BE" dirty="0"/>
              <a:t>van de suïcidale periode en terugval </a:t>
            </a:r>
            <a:r>
              <a:rPr lang="nl-BE" dirty="0" smtClean="0"/>
              <a:t>leiden tot </a:t>
            </a:r>
            <a:r>
              <a:rPr lang="nl-BE" dirty="0"/>
              <a:t>gevoelens van frustratie, </a:t>
            </a:r>
            <a:r>
              <a:rPr lang="nl-BE" dirty="0" smtClean="0"/>
              <a:t>boosheid, </a:t>
            </a:r>
            <a:r>
              <a:rPr lang="nl-NL" dirty="0" smtClean="0"/>
              <a:t>machteloosheid</a:t>
            </a:r>
            <a:r>
              <a:rPr lang="nl-NL" dirty="0"/>
              <a:t>, </a:t>
            </a:r>
            <a:r>
              <a:rPr lang="nl-NL" dirty="0" smtClean="0"/>
              <a:t>…</a:t>
            </a:r>
          </a:p>
          <a:p>
            <a:r>
              <a:rPr lang="nl-BE" dirty="0" smtClean="0"/>
              <a:t>Ouders </a:t>
            </a:r>
            <a:r>
              <a:rPr lang="nl-BE" dirty="0"/>
              <a:t>houden zich lang zeer sterk en merken vaak niet of laat dat ze mentaal en emotioneel </a:t>
            </a:r>
            <a:r>
              <a:rPr lang="nl-NL" dirty="0"/>
              <a:t>uitgeput zijn.( </a:t>
            </a:r>
            <a:r>
              <a:rPr lang="nl-BE" dirty="0"/>
              <a:t>depressie, suïcidaliteit, verstoorde nachtrust, fysieke </a:t>
            </a:r>
            <a:r>
              <a:rPr lang="nl-NL" dirty="0"/>
              <a:t>klachten)</a:t>
            </a:r>
          </a:p>
          <a:p>
            <a:pPr marL="0" indent="0">
              <a:buNone/>
            </a:pPr>
            <a:endParaRPr lang="nl-NL" dirty="0"/>
          </a:p>
        </p:txBody>
      </p:sp>
    </p:spTree>
    <p:extLst>
      <p:ext uri="{BB962C8B-B14F-4D97-AF65-F5344CB8AC3E}">
        <p14:creationId xmlns:p14="http://schemas.microsoft.com/office/powerpoint/2010/main" val="19747454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Emotionele </a:t>
            </a:r>
            <a:r>
              <a:rPr lang="nl-NL" dirty="0"/>
              <a:t>en mentale impact (ouder)</a:t>
            </a:r>
          </a:p>
        </p:txBody>
      </p:sp>
      <p:sp>
        <p:nvSpPr>
          <p:cNvPr id="3" name="Tijdelijke aanduiding voor inhoud 2"/>
          <p:cNvSpPr>
            <a:spLocks noGrp="1"/>
          </p:cNvSpPr>
          <p:nvPr>
            <p:ph idx="1"/>
          </p:nvPr>
        </p:nvSpPr>
        <p:spPr/>
        <p:txBody>
          <a:bodyPr>
            <a:normAutofit/>
          </a:bodyPr>
          <a:lstStyle/>
          <a:p>
            <a:r>
              <a:rPr lang="nl-BE" dirty="0" smtClean="0"/>
              <a:t>Schaamte </a:t>
            </a:r>
            <a:r>
              <a:rPr lang="nl-BE" dirty="0"/>
              <a:t>en gevoel van falen als ouder van </a:t>
            </a:r>
            <a:r>
              <a:rPr lang="nl-BE" dirty="0" smtClean="0"/>
              <a:t>het </a:t>
            </a:r>
            <a:r>
              <a:rPr lang="nl-NL" dirty="0" smtClean="0"/>
              <a:t>suïcidale </a:t>
            </a:r>
            <a:r>
              <a:rPr lang="nl-NL" dirty="0"/>
              <a:t>kind en de overige kinderen</a:t>
            </a:r>
          </a:p>
          <a:p>
            <a:r>
              <a:rPr lang="nl-BE" dirty="0" smtClean="0"/>
              <a:t>Te </a:t>
            </a:r>
            <a:r>
              <a:rPr lang="nl-BE" dirty="0"/>
              <a:t>veel controle (waakzaamheid) of gelatenheid</a:t>
            </a:r>
          </a:p>
          <a:p>
            <a:r>
              <a:rPr lang="nl-BE" dirty="0" smtClean="0"/>
              <a:t>Op </a:t>
            </a:r>
            <a:r>
              <a:rPr lang="nl-BE" dirty="0"/>
              <a:t>de tippen van de tenen </a:t>
            </a:r>
            <a:r>
              <a:rPr lang="nl-BE" dirty="0" smtClean="0"/>
              <a:t>lopen</a:t>
            </a:r>
          </a:p>
          <a:p>
            <a:r>
              <a:rPr lang="nl-BE" dirty="0"/>
              <a:t>Toegeeflijker worden en grenzen verleggen</a:t>
            </a:r>
          </a:p>
          <a:p>
            <a:r>
              <a:rPr lang="nl-NL" dirty="0"/>
              <a:t>Gevoel van manipulatie</a:t>
            </a:r>
          </a:p>
          <a:p>
            <a:r>
              <a:rPr lang="nl-BE" dirty="0"/>
              <a:t>Relatie met kind kan conflictueus zijn maar </a:t>
            </a:r>
            <a:r>
              <a:rPr lang="nl-NL" dirty="0"/>
              <a:t>soms ook extreem hecht</a:t>
            </a:r>
          </a:p>
          <a:p>
            <a:r>
              <a:rPr lang="nl-NL" dirty="0"/>
              <a:t>Bezorgd over de toekomst</a:t>
            </a:r>
          </a:p>
          <a:p>
            <a:pPr marL="0" indent="0">
              <a:buNone/>
            </a:pPr>
            <a:endParaRPr lang="nl-NL" dirty="0"/>
          </a:p>
        </p:txBody>
      </p:sp>
    </p:spTree>
    <p:extLst>
      <p:ext uri="{BB962C8B-B14F-4D97-AF65-F5344CB8AC3E}">
        <p14:creationId xmlns:p14="http://schemas.microsoft.com/office/powerpoint/2010/main" val="15375466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Impact </a:t>
            </a:r>
            <a:r>
              <a:rPr lang="nl-NL" dirty="0"/>
              <a:t>op sociaal leven</a:t>
            </a:r>
          </a:p>
        </p:txBody>
      </p:sp>
      <p:sp>
        <p:nvSpPr>
          <p:cNvPr id="3" name="Tijdelijke aanduiding voor inhoud 2"/>
          <p:cNvSpPr>
            <a:spLocks noGrp="1"/>
          </p:cNvSpPr>
          <p:nvPr>
            <p:ph idx="1"/>
          </p:nvPr>
        </p:nvSpPr>
        <p:spPr/>
        <p:txBody>
          <a:bodyPr>
            <a:normAutofit/>
          </a:bodyPr>
          <a:lstStyle/>
          <a:p>
            <a:r>
              <a:rPr lang="nl-BE" dirty="0"/>
              <a:t>Ouders zetten sociaal leven op een lager </a:t>
            </a:r>
            <a:r>
              <a:rPr lang="nl-BE" dirty="0" smtClean="0"/>
              <a:t>pitje </a:t>
            </a:r>
            <a:r>
              <a:rPr lang="nl-NL" dirty="0" smtClean="0"/>
              <a:t>omdat </a:t>
            </a:r>
            <a:r>
              <a:rPr lang="nl-NL" dirty="0"/>
              <a:t>ze:</a:t>
            </a:r>
          </a:p>
          <a:p>
            <a:pPr marL="0" indent="0">
              <a:buNone/>
            </a:pPr>
            <a:r>
              <a:rPr lang="nl-BE" dirty="0"/>
              <a:t>• hun kind niet alleen durven laten</a:t>
            </a:r>
          </a:p>
          <a:p>
            <a:pPr marL="0" indent="0">
              <a:buNone/>
            </a:pPr>
            <a:r>
              <a:rPr lang="nl-NL" dirty="0"/>
              <a:t>• A</a:t>
            </a:r>
            <a:r>
              <a:rPr lang="nl-NL" dirty="0" smtClean="0"/>
              <a:t>nderen </a:t>
            </a:r>
            <a:r>
              <a:rPr lang="nl-NL" dirty="0"/>
              <a:t>niet willen lastigvallen</a:t>
            </a:r>
          </a:p>
          <a:p>
            <a:pPr marL="0" indent="0">
              <a:buNone/>
            </a:pPr>
            <a:r>
              <a:rPr lang="nl-BE" dirty="0"/>
              <a:t>• Niet willen doen alsof alles goed gaat</a:t>
            </a:r>
          </a:p>
          <a:p>
            <a:pPr marL="0" indent="0">
              <a:buNone/>
            </a:pPr>
            <a:r>
              <a:rPr lang="nl-NL" dirty="0"/>
              <a:t>• </a:t>
            </a:r>
            <a:r>
              <a:rPr lang="nl-NL" dirty="0" smtClean="0"/>
              <a:t>Lastige </a:t>
            </a:r>
            <a:r>
              <a:rPr lang="nl-NL" dirty="0"/>
              <a:t>vragen willen vermijden</a:t>
            </a:r>
          </a:p>
          <a:p>
            <a:pPr marL="0" indent="0">
              <a:buNone/>
            </a:pPr>
            <a:r>
              <a:rPr lang="nl-BE" dirty="0"/>
              <a:t>• </a:t>
            </a:r>
            <a:r>
              <a:rPr lang="nl-BE" dirty="0" smtClean="0"/>
              <a:t>Hun </a:t>
            </a:r>
            <a:r>
              <a:rPr lang="nl-BE" dirty="0"/>
              <a:t>kind willen beschermen voor </a:t>
            </a:r>
            <a:r>
              <a:rPr lang="nl-BE" dirty="0" smtClean="0"/>
              <a:t>stigma</a:t>
            </a:r>
          </a:p>
          <a:p>
            <a:pPr marL="0" indent="0">
              <a:buNone/>
            </a:pPr>
            <a:endParaRPr lang="nl-BE" dirty="0"/>
          </a:p>
          <a:p>
            <a:pPr lvl="1"/>
            <a:r>
              <a:rPr lang="nl-BE" dirty="0" smtClean="0"/>
              <a:t> </a:t>
            </a:r>
            <a:r>
              <a:rPr lang="nl-BE" dirty="0"/>
              <a:t>Isolement als een probleem op </a:t>
            </a:r>
            <a:r>
              <a:rPr lang="nl-BE" dirty="0" smtClean="0"/>
              <a:t>zich</a:t>
            </a:r>
            <a:endParaRPr lang="nl-BE" dirty="0"/>
          </a:p>
          <a:p>
            <a:pPr lvl="1"/>
            <a:r>
              <a:rPr lang="nl-BE" dirty="0" smtClean="0"/>
              <a:t> </a:t>
            </a:r>
            <a:r>
              <a:rPr lang="nl-BE" dirty="0"/>
              <a:t>Gevoel van onbegrip uit omgeving</a:t>
            </a:r>
            <a:endParaRPr lang="nl-NL" dirty="0"/>
          </a:p>
        </p:txBody>
      </p:sp>
    </p:spTree>
    <p:extLst>
      <p:ext uri="{BB962C8B-B14F-4D97-AF65-F5344CB8AC3E}">
        <p14:creationId xmlns:p14="http://schemas.microsoft.com/office/powerpoint/2010/main" val="4393575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Impact op gezin (Partner)</a:t>
            </a:r>
            <a:endParaRPr lang="nl-NL" dirty="0"/>
          </a:p>
        </p:txBody>
      </p:sp>
      <p:sp>
        <p:nvSpPr>
          <p:cNvPr id="3" name="Tijdelijke aanduiding voor inhoud 2"/>
          <p:cNvSpPr>
            <a:spLocks noGrp="1"/>
          </p:cNvSpPr>
          <p:nvPr>
            <p:ph idx="1"/>
          </p:nvPr>
        </p:nvSpPr>
        <p:spPr/>
        <p:txBody>
          <a:bodyPr/>
          <a:lstStyle/>
          <a:p>
            <a:r>
              <a:rPr lang="nl-BE" dirty="0"/>
              <a:t>Conflict tussen ouders door verschillen </a:t>
            </a:r>
            <a:r>
              <a:rPr lang="nl-BE" dirty="0" smtClean="0"/>
              <a:t>in </a:t>
            </a:r>
            <a:r>
              <a:rPr lang="nl-NL" dirty="0" smtClean="0"/>
              <a:t>coping</a:t>
            </a:r>
            <a:r>
              <a:rPr lang="nl-NL" dirty="0"/>
              <a:t>, verwerking, beleving, betrokkenheid</a:t>
            </a:r>
            <a:r>
              <a:rPr lang="nl-NL" dirty="0" smtClean="0"/>
              <a:t>,…</a:t>
            </a:r>
            <a:endParaRPr lang="nl-NL" dirty="0"/>
          </a:p>
          <a:p>
            <a:r>
              <a:rPr lang="nl-BE" dirty="0" smtClean="0"/>
              <a:t>Vaak </a:t>
            </a:r>
            <a:r>
              <a:rPr lang="nl-BE" dirty="0"/>
              <a:t>ontzien moeders hun partner door </a:t>
            </a:r>
            <a:r>
              <a:rPr lang="nl-BE" dirty="0" smtClean="0"/>
              <a:t>ze niet </a:t>
            </a:r>
            <a:r>
              <a:rPr lang="nl-BE" dirty="0"/>
              <a:t>alles te vertellen of niet altijd </a:t>
            </a:r>
            <a:r>
              <a:rPr lang="nl-BE" dirty="0" smtClean="0"/>
              <a:t>te </a:t>
            </a:r>
            <a:r>
              <a:rPr lang="nl-NL" dirty="0" smtClean="0"/>
              <a:t>betrekken</a:t>
            </a:r>
            <a:r>
              <a:rPr lang="nl-NL" dirty="0"/>
              <a:t>.</a:t>
            </a:r>
          </a:p>
          <a:p>
            <a:r>
              <a:rPr lang="nl-BE" dirty="0" smtClean="0"/>
              <a:t>Gevoel </a:t>
            </a:r>
            <a:r>
              <a:rPr lang="nl-BE" dirty="0"/>
              <a:t>van falen in de partnerrol</a:t>
            </a:r>
          </a:p>
          <a:p>
            <a:r>
              <a:rPr lang="nl-BE" dirty="0" smtClean="0"/>
              <a:t>Kan </a:t>
            </a:r>
            <a:r>
              <a:rPr lang="nl-BE" dirty="0"/>
              <a:t>tevens aanzet zijn om net dichter </a:t>
            </a:r>
            <a:r>
              <a:rPr lang="nl-BE" dirty="0" smtClean="0"/>
              <a:t>bij </a:t>
            </a:r>
            <a:r>
              <a:rPr lang="nl-NL" dirty="0" smtClean="0"/>
              <a:t>elkaar </a:t>
            </a:r>
            <a:r>
              <a:rPr lang="nl-NL" dirty="0"/>
              <a:t>te komen</a:t>
            </a:r>
          </a:p>
        </p:txBody>
      </p:sp>
    </p:spTree>
    <p:extLst>
      <p:ext uri="{BB962C8B-B14F-4D97-AF65-F5344CB8AC3E}">
        <p14:creationId xmlns:p14="http://schemas.microsoft.com/office/powerpoint/2010/main" val="11982635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Impact op gezin </a:t>
            </a:r>
            <a:r>
              <a:rPr lang="nl-BE" dirty="0" smtClean="0"/>
              <a:t>(</a:t>
            </a:r>
            <a:r>
              <a:rPr lang="nl-BE" dirty="0" err="1" smtClean="0"/>
              <a:t>Brussen</a:t>
            </a:r>
            <a:r>
              <a:rPr lang="nl-BE" dirty="0" smtClean="0"/>
              <a:t>)</a:t>
            </a:r>
            <a:endParaRPr lang="nl-NL" b="1" dirty="0"/>
          </a:p>
        </p:txBody>
      </p:sp>
      <p:sp>
        <p:nvSpPr>
          <p:cNvPr id="3" name="Tijdelijke aanduiding voor inhoud 2"/>
          <p:cNvSpPr>
            <a:spLocks noGrp="1"/>
          </p:cNvSpPr>
          <p:nvPr>
            <p:ph idx="1"/>
          </p:nvPr>
        </p:nvSpPr>
        <p:spPr/>
        <p:txBody>
          <a:bodyPr/>
          <a:lstStyle/>
          <a:p>
            <a:pPr marL="0" indent="0">
              <a:buNone/>
            </a:pPr>
            <a:r>
              <a:rPr lang="nl-BE" dirty="0"/>
              <a:t>• Frustratie, boosheid, verdriet, angst, </a:t>
            </a:r>
            <a:r>
              <a:rPr lang="nl-BE" dirty="0" smtClean="0"/>
              <a:t>bezorgdheid,  </a:t>
            </a:r>
            <a:r>
              <a:rPr lang="nl-NL" dirty="0" smtClean="0"/>
              <a:t>schaamte</a:t>
            </a:r>
            <a:r>
              <a:rPr lang="nl-NL" dirty="0"/>
              <a:t>, </a:t>
            </a:r>
            <a:r>
              <a:rPr lang="nl-NL" dirty="0" smtClean="0"/>
              <a:t>machteloosheid</a:t>
            </a:r>
            <a:r>
              <a:rPr lang="nl-NL" dirty="0"/>
              <a:t>, hulpeloos…</a:t>
            </a:r>
          </a:p>
          <a:p>
            <a:pPr marL="0" indent="0">
              <a:buNone/>
            </a:pPr>
            <a:r>
              <a:rPr lang="nl-NL" dirty="0"/>
              <a:t>• Krijgen minder aandacht</a:t>
            </a:r>
          </a:p>
          <a:p>
            <a:pPr marL="0" indent="0">
              <a:buNone/>
            </a:pPr>
            <a:r>
              <a:rPr lang="nl-BE" dirty="0"/>
              <a:t>• Worden gevraagd zich aan te passen aan </a:t>
            </a:r>
            <a:r>
              <a:rPr lang="nl-BE" dirty="0" smtClean="0"/>
              <a:t>de situatie </a:t>
            </a:r>
            <a:r>
              <a:rPr lang="nl-BE" dirty="0"/>
              <a:t>(opmerkzaam zijn, meer begrip, </a:t>
            </a:r>
            <a:r>
              <a:rPr lang="nl-BE" dirty="0" smtClean="0"/>
              <a:t>meer </a:t>
            </a:r>
            <a:r>
              <a:rPr lang="nl-NL" dirty="0" smtClean="0"/>
              <a:t>geduld</a:t>
            </a:r>
            <a:r>
              <a:rPr lang="nl-NL" dirty="0"/>
              <a:t>,…)</a:t>
            </a:r>
          </a:p>
          <a:p>
            <a:pPr marL="0" indent="0">
              <a:buNone/>
            </a:pPr>
            <a:r>
              <a:rPr lang="nl-BE" dirty="0"/>
              <a:t>• Verlaten soms het huis of nemen tijdelijk </a:t>
            </a:r>
            <a:r>
              <a:rPr lang="nl-BE" dirty="0" smtClean="0"/>
              <a:t>de broer </a:t>
            </a:r>
            <a:r>
              <a:rPr lang="nl-BE" dirty="0"/>
              <a:t>of zus onder hun vleugels</a:t>
            </a:r>
          </a:p>
          <a:p>
            <a:pPr marL="0" indent="0">
              <a:buNone/>
            </a:pPr>
            <a:r>
              <a:rPr lang="nl-NL" dirty="0"/>
              <a:t>• Trauma</a:t>
            </a:r>
          </a:p>
        </p:txBody>
      </p:sp>
    </p:spTree>
    <p:extLst>
      <p:ext uri="{BB962C8B-B14F-4D97-AF65-F5344CB8AC3E}">
        <p14:creationId xmlns:p14="http://schemas.microsoft.com/office/powerpoint/2010/main" val="30949563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Impact op gezin</a:t>
            </a:r>
            <a:endParaRPr lang="nl-NL" dirty="0"/>
          </a:p>
        </p:txBody>
      </p:sp>
      <p:sp>
        <p:nvSpPr>
          <p:cNvPr id="3" name="Tijdelijke aanduiding voor inhoud 2"/>
          <p:cNvSpPr>
            <a:spLocks noGrp="1"/>
          </p:cNvSpPr>
          <p:nvPr>
            <p:ph idx="1"/>
          </p:nvPr>
        </p:nvSpPr>
        <p:spPr/>
        <p:txBody>
          <a:bodyPr/>
          <a:lstStyle/>
          <a:p>
            <a:pPr marL="0" indent="0">
              <a:buNone/>
            </a:pPr>
            <a:r>
              <a:rPr lang="nl-BE" dirty="0"/>
              <a:t>• Gezinsstructuur en dynamiek raken verstoord</a:t>
            </a:r>
          </a:p>
          <a:p>
            <a:pPr marL="0" indent="0">
              <a:buNone/>
            </a:pPr>
            <a:r>
              <a:rPr lang="nl-BE" dirty="0"/>
              <a:t>• Het suïcidale kind komt in een </a:t>
            </a:r>
            <a:r>
              <a:rPr lang="nl-BE" dirty="0" smtClean="0"/>
              <a:t>centrale </a:t>
            </a:r>
            <a:r>
              <a:rPr lang="nl-NL" dirty="0" smtClean="0"/>
              <a:t>(‘</a:t>
            </a:r>
            <a:r>
              <a:rPr lang="nl-NL" dirty="0" err="1"/>
              <a:t>machts</a:t>
            </a:r>
            <a:r>
              <a:rPr lang="nl-NL" dirty="0"/>
              <a:t>’)</a:t>
            </a:r>
            <a:r>
              <a:rPr lang="nl-NL" dirty="0" smtClean="0"/>
              <a:t>positie </a:t>
            </a:r>
          </a:p>
          <a:p>
            <a:pPr marL="400050" lvl="1" indent="0">
              <a:buNone/>
            </a:pPr>
            <a:r>
              <a:rPr lang="nl-BE" dirty="0" smtClean="0"/>
              <a:t>gevoel </a:t>
            </a:r>
            <a:r>
              <a:rPr lang="nl-BE" dirty="0"/>
              <a:t>van manipulatie, ouders </a:t>
            </a:r>
            <a:r>
              <a:rPr lang="nl-BE" dirty="0" smtClean="0"/>
              <a:t>tegen elkaar </a:t>
            </a:r>
            <a:r>
              <a:rPr lang="nl-BE" dirty="0"/>
              <a:t>uitspelen, dreigen met suïcide, </a:t>
            </a:r>
            <a:r>
              <a:rPr lang="nl-BE" dirty="0" smtClean="0"/>
              <a:t>…</a:t>
            </a:r>
          </a:p>
          <a:p>
            <a:pPr marL="400050" lvl="1" indent="0">
              <a:buNone/>
            </a:pPr>
            <a:endParaRPr lang="nl-BE" dirty="0"/>
          </a:p>
          <a:p>
            <a:pPr marL="0" indent="0">
              <a:buNone/>
            </a:pPr>
            <a:r>
              <a:rPr lang="nl-BE" dirty="0"/>
              <a:t>• Ouders handelen niet langer in lijn met </a:t>
            </a:r>
            <a:r>
              <a:rPr lang="nl-BE" dirty="0" smtClean="0"/>
              <a:t>de eigen </a:t>
            </a:r>
            <a:r>
              <a:rPr lang="nl-BE" dirty="0"/>
              <a:t>visie op opvoeding ondermijning </a:t>
            </a:r>
            <a:r>
              <a:rPr lang="nl-BE" dirty="0" smtClean="0"/>
              <a:t>van </a:t>
            </a:r>
            <a:r>
              <a:rPr lang="nl-NL" dirty="0" smtClean="0"/>
              <a:t>de </a:t>
            </a:r>
            <a:r>
              <a:rPr lang="nl-NL" dirty="0"/>
              <a:t>overige gezinsrelaties</a:t>
            </a:r>
          </a:p>
        </p:txBody>
      </p:sp>
    </p:spTree>
    <p:extLst>
      <p:ext uri="{BB962C8B-B14F-4D97-AF65-F5344CB8AC3E}">
        <p14:creationId xmlns:p14="http://schemas.microsoft.com/office/powerpoint/2010/main" val="38475552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Impact </a:t>
            </a:r>
            <a:r>
              <a:rPr lang="nl-NL" dirty="0"/>
              <a:t>werk en financiën</a:t>
            </a:r>
          </a:p>
        </p:txBody>
      </p:sp>
      <p:sp>
        <p:nvSpPr>
          <p:cNvPr id="3" name="Tijdelijke aanduiding voor inhoud 2"/>
          <p:cNvSpPr>
            <a:spLocks noGrp="1"/>
          </p:cNvSpPr>
          <p:nvPr>
            <p:ph idx="1"/>
          </p:nvPr>
        </p:nvSpPr>
        <p:spPr/>
        <p:txBody>
          <a:bodyPr/>
          <a:lstStyle/>
          <a:p>
            <a:pPr marL="0" indent="0">
              <a:buNone/>
            </a:pPr>
            <a:r>
              <a:rPr lang="nl-NL" dirty="0"/>
              <a:t>(Onbetaald) verlof opnemen, </a:t>
            </a:r>
            <a:r>
              <a:rPr lang="nl-NL" dirty="0" smtClean="0"/>
              <a:t>uitzonderlijke </a:t>
            </a:r>
            <a:r>
              <a:rPr lang="nl-BE" dirty="0" smtClean="0"/>
              <a:t>afspraken</a:t>
            </a:r>
            <a:r>
              <a:rPr lang="nl-BE" dirty="0"/>
              <a:t>, deeltijds gaan werken om meer </a:t>
            </a:r>
            <a:r>
              <a:rPr lang="nl-BE" dirty="0" smtClean="0"/>
              <a:t>bij kind </a:t>
            </a:r>
            <a:r>
              <a:rPr lang="nl-BE" dirty="0"/>
              <a:t>te zijn of beschikbaar te zijn in geval </a:t>
            </a:r>
            <a:r>
              <a:rPr lang="nl-BE" dirty="0" smtClean="0"/>
              <a:t>van </a:t>
            </a:r>
            <a:r>
              <a:rPr lang="nl-NL" dirty="0" smtClean="0"/>
              <a:t>crisis</a:t>
            </a:r>
            <a:endParaRPr lang="nl-NL" dirty="0"/>
          </a:p>
          <a:p>
            <a:pPr marL="0" indent="0">
              <a:buNone/>
            </a:pPr>
            <a:r>
              <a:rPr lang="nl-BE" dirty="0"/>
              <a:t>• Gevoel van falen als werknemer</a:t>
            </a:r>
          </a:p>
          <a:p>
            <a:pPr marL="0" indent="0">
              <a:buNone/>
            </a:pPr>
            <a:r>
              <a:rPr lang="nl-NL" dirty="0"/>
              <a:t>• Hulpverlening en verplaatsingen</a:t>
            </a:r>
          </a:p>
          <a:p>
            <a:pPr marL="0" indent="0">
              <a:buNone/>
            </a:pPr>
            <a:endParaRPr lang="nl-BE" dirty="0" smtClean="0"/>
          </a:p>
          <a:p>
            <a:pPr marL="0" indent="0">
              <a:buNone/>
            </a:pPr>
            <a:r>
              <a:rPr lang="nl-BE" dirty="0" smtClean="0"/>
              <a:t>=&gt; </a:t>
            </a:r>
            <a:r>
              <a:rPr lang="nl-BE" dirty="0"/>
              <a:t>minder inkomsten en meer uitgaven</a:t>
            </a:r>
            <a:endParaRPr lang="nl-NL" dirty="0"/>
          </a:p>
        </p:txBody>
      </p:sp>
    </p:spTree>
    <p:extLst>
      <p:ext uri="{BB962C8B-B14F-4D97-AF65-F5344CB8AC3E}">
        <p14:creationId xmlns:p14="http://schemas.microsoft.com/office/powerpoint/2010/main" val="19054054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Coping</a:t>
            </a:r>
          </a:p>
        </p:txBody>
      </p:sp>
      <p:sp>
        <p:nvSpPr>
          <p:cNvPr id="3" name="Tijdelijke aanduiding voor inhoud 2"/>
          <p:cNvSpPr>
            <a:spLocks noGrp="1"/>
          </p:cNvSpPr>
          <p:nvPr>
            <p:ph idx="1"/>
          </p:nvPr>
        </p:nvSpPr>
        <p:spPr/>
        <p:txBody>
          <a:bodyPr>
            <a:normAutofit fontScale="92500"/>
          </a:bodyPr>
          <a:lstStyle/>
          <a:p>
            <a:pPr marL="0" indent="0">
              <a:buNone/>
            </a:pPr>
            <a:r>
              <a:rPr lang="nl-BE" dirty="0"/>
              <a:t>• Ouders gaan op zoek naar </a:t>
            </a:r>
            <a:r>
              <a:rPr lang="nl-BE" dirty="0" smtClean="0"/>
              <a:t>therapeutische </a:t>
            </a:r>
            <a:r>
              <a:rPr lang="nl-NL" dirty="0" smtClean="0"/>
              <a:t>ondersteuning </a:t>
            </a:r>
            <a:r>
              <a:rPr lang="nl-NL" dirty="0"/>
              <a:t>of de huisarts</a:t>
            </a:r>
          </a:p>
          <a:p>
            <a:pPr marL="0" indent="0">
              <a:buNone/>
            </a:pPr>
            <a:r>
              <a:rPr lang="nl-BE" dirty="0"/>
              <a:t>• Vaak stellen ze dit lang uit:</a:t>
            </a:r>
          </a:p>
          <a:p>
            <a:pPr marL="400050" lvl="1" indent="0">
              <a:buNone/>
            </a:pPr>
            <a:r>
              <a:rPr lang="nl-NL" dirty="0"/>
              <a:t>• Financiële kost</a:t>
            </a:r>
          </a:p>
          <a:p>
            <a:pPr marL="400050" lvl="1" indent="0">
              <a:buNone/>
            </a:pPr>
            <a:r>
              <a:rPr lang="nl-BE" dirty="0"/>
              <a:t>• Het gevoel dat het nu niet over zichzelf moet gaan</a:t>
            </a:r>
          </a:p>
          <a:p>
            <a:pPr marL="400050" lvl="1" indent="0">
              <a:buNone/>
            </a:pPr>
            <a:r>
              <a:rPr lang="nl-BE" dirty="0"/>
              <a:t>• De eigen sombere gedachten er niet meer </a:t>
            </a:r>
            <a:r>
              <a:rPr lang="nl-BE" dirty="0" smtClean="0"/>
              <a:t>kunnen </a:t>
            </a:r>
            <a:r>
              <a:rPr lang="nl-NL" dirty="0" smtClean="0"/>
              <a:t>bijnemen</a:t>
            </a:r>
            <a:endParaRPr lang="nl-NL" dirty="0"/>
          </a:p>
          <a:p>
            <a:pPr marL="400050" lvl="1" indent="0">
              <a:buNone/>
            </a:pPr>
            <a:r>
              <a:rPr lang="nl-BE" dirty="0"/>
              <a:t>• </a:t>
            </a:r>
            <a:r>
              <a:rPr lang="nl-BE" dirty="0" smtClean="0"/>
              <a:t>Gevoel </a:t>
            </a:r>
            <a:r>
              <a:rPr lang="nl-BE" dirty="0"/>
              <a:t>dat dit het probleem van het kind niet oplost</a:t>
            </a:r>
          </a:p>
          <a:p>
            <a:pPr marL="400050" lvl="1" indent="0">
              <a:buNone/>
            </a:pPr>
            <a:r>
              <a:rPr lang="nl-NL" dirty="0" smtClean="0"/>
              <a:t>• Schaamte</a:t>
            </a:r>
          </a:p>
          <a:p>
            <a:pPr marL="0" indent="0">
              <a:buNone/>
            </a:pPr>
            <a:r>
              <a:rPr lang="nl-NL" dirty="0"/>
              <a:t>• Blijven werken</a:t>
            </a:r>
          </a:p>
          <a:p>
            <a:pPr marL="0" indent="0">
              <a:buNone/>
            </a:pPr>
            <a:r>
              <a:rPr lang="nl-NL" dirty="0"/>
              <a:t>• Afspraken met school</a:t>
            </a:r>
          </a:p>
          <a:p>
            <a:pPr marL="0" indent="0">
              <a:buNone/>
            </a:pPr>
            <a:r>
              <a:rPr lang="nl-NL" dirty="0"/>
              <a:t>• </a:t>
            </a:r>
            <a:r>
              <a:rPr lang="nl-NL" dirty="0" smtClean="0"/>
              <a:t>Lezen</a:t>
            </a:r>
            <a:endParaRPr lang="nl-NL" dirty="0"/>
          </a:p>
        </p:txBody>
      </p:sp>
    </p:spTree>
    <p:extLst>
      <p:ext uri="{BB962C8B-B14F-4D97-AF65-F5344CB8AC3E}">
        <p14:creationId xmlns:p14="http://schemas.microsoft.com/office/powerpoint/2010/main" val="29564849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Coping</a:t>
            </a:r>
            <a:endParaRPr lang="nl-NL" dirty="0"/>
          </a:p>
        </p:txBody>
      </p:sp>
      <p:sp>
        <p:nvSpPr>
          <p:cNvPr id="3" name="Tijdelijke aanduiding voor inhoud 2"/>
          <p:cNvSpPr>
            <a:spLocks noGrp="1"/>
          </p:cNvSpPr>
          <p:nvPr>
            <p:ph idx="1"/>
          </p:nvPr>
        </p:nvSpPr>
        <p:spPr/>
        <p:txBody>
          <a:bodyPr/>
          <a:lstStyle/>
          <a:p>
            <a:pPr marL="0" indent="0">
              <a:buNone/>
            </a:pPr>
            <a:r>
              <a:rPr lang="nl-NL" dirty="0"/>
              <a:t>• Lotgenoten</a:t>
            </a:r>
          </a:p>
          <a:p>
            <a:pPr marL="0" indent="0">
              <a:buNone/>
            </a:pPr>
            <a:r>
              <a:rPr lang="nl-NL" dirty="0"/>
              <a:t>• Sporten</a:t>
            </a:r>
          </a:p>
          <a:p>
            <a:pPr marL="0" indent="0">
              <a:buNone/>
            </a:pPr>
            <a:r>
              <a:rPr lang="nl-NL" dirty="0"/>
              <a:t>• Schrijven</a:t>
            </a:r>
          </a:p>
          <a:p>
            <a:pPr marL="0" indent="0">
              <a:buNone/>
            </a:pPr>
            <a:r>
              <a:rPr lang="nl-NL" dirty="0"/>
              <a:t>• Hulpverlening</a:t>
            </a:r>
          </a:p>
          <a:p>
            <a:pPr marL="0" indent="0">
              <a:buNone/>
            </a:pPr>
            <a:r>
              <a:rPr lang="nl-NL" dirty="0"/>
              <a:t>• Middelen verwijderen</a:t>
            </a:r>
          </a:p>
          <a:p>
            <a:pPr marL="0" indent="0">
              <a:buNone/>
            </a:pPr>
            <a:r>
              <a:rPr lang="nl-NL" dirty="0"/>
              <a:t>• Kind ontzien / verwachtingen beperken</a:t>
            </a:r>
          </a:p>
          <a:p>
            <a:pPr marL="0" indent="0">
              <a:buNone/>
            </a:pPr>
            <a:endParaRPr lang="nl-NL" dirty="0"/>
          </a:p>
        </p:txBody>
      </p:sp>
    </p:spTree>
    <p:extLst>
      <p:ext uri="{BB962C8B-B14F-4D97-AF65-F5344CB8AC3E}">
        <p14:creationId xmlns:p14="http://schemas.microsoft.com/office/powerpoint/2010/main" val="1734466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Verklarend Model</a:t>
            </a:r>
            <a:endParaRPr lang="nl-BE" b="1" u="sng" dirty="0"/>
          </a:p>
        </p:txBody>
      </p:sp>
      <p:sp>
        <p:nvSpPr>
          <p:cNvPr id="3" name="Tijdelijke aanduiding voor inhoud 2"/>
          <p:cNvSpPr>
            <a:spLocks noGrp="1"/>
          </p:cNvSpPr>
          <p:nvPr>
            <p:ph idx="1"/>
          </p:nvPr>
        </p:nvSpPr>
        <p:spPr/>
        <p:txBody>
          <a:bodyPr/>
          <a:lstStyle/>
          <a:p>
            <a:pPr lvl="0"/>
            <a:r>
              <a:rPr lang="nl-BE" b="1" dirty="0"/>
              <a:t>Bij ieder individu wordt het suïcidaal gedrag veroorzaakt door een uniek complex van biologische, psychologische en sociale factoren</a:t>
            </a:r>
            <a:endParaRPr lang="nl-BE" dirty="0"/>
          </a:p>
          <a:p>
            <a:pPr marL="0" indent="0">
              <a:buNone/>
            </a:pPr>
            <a:endParaRPr lang="nl-BE" dirty="0"/>
          </a:p>
        </p:txBody>
      </p:sp>
    </p:spTree>
    <p:extLst>
      <p:ext uri="{BB962C8B-B14F-4D97-AF65-F5344CB8AC3E}">
        <p14:creationId xmlns:p14="http://schemas.microsoft.com/office/powerpoint/2010/main" val="30701387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Rol van derden (huisarts, school, …)</a:t>
            </a:r>
            <a:endParaRPr lang="nl-NL" dirty="0"/>
          </a:p>
        </p:txBody>
      </p:sp>
      <p:sp>
        <p:nvSpPr>
          <p:cNvPr id="3" name="Tijdelijke aanduiding voor inhoud 2"/>
          <p:cNvSpPr>
            <a:spLocks noGrp="1"/>
          </p:cNvSpPr>
          <p:nvPr>
            <p:ph idx="1"/>
          </p:nvPr>
        </p:nvSpPr>
        <p:spPr/>
        <p:txBody>
          <a:bodyPr/>
          <a:lstStyle/>
          <a:p>
            <a:pPr marL="0" indent="0">
              <a:buNone/>
            </a:pPr>
            <a:r>
              <a:rPr lang="nl-NL" dirty="0"/>
              <a:t>• Ondersteuning door:</a:t>
            </a:r>
          </a:p>
          <a:p>
            <a:pPr marL="400050" lvl="1" indent="0">
              <a:buNone/>
            </a:pPr>
            <a:r>
              <a:rPr lang="nl-BE" dirty="0"/>
              <a:t>• Aanzetten tot praten over suïcidegedachten</a:t>
            </a:r>
          </a:p>
          <a:p>
            <a:pPr marL="400050" lvl="1" indent="0">
              <a:buNone/>
            </a:pPr>
            <a:r>
              <a:rPr lang="nl-NL" dirty="0"/>
              <a:t>• Herkennen van signalen</a:t>
            </a:r>
          </a:p>
          <a:p>
            <a:pPr marL="400050" lvl="1" indent="0">
              <a:buNone/>
            </a:pPr>
            <a:r>
              <a:rPr lang="nl-NL" dirty="0"/>
              <a:t>• Steun bij hulp zoeken</a:t>
            </a:r>
          </a:p>
        </p:txBody>
      </p:sp>
    </p:spTree>
    <p:extLst>
      <p:ext uri="{BB962C8B-B14F-4D97-AF65-F5344CB8AC3E}">
        <p14:creationId xmlns:p14="http://schemas.microsoft.com/office/powerpoint/2010/main" val="63698934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Noden van de ouders</a:t>
            </a:r>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sz="2400" dirty="0">
                <a:latin typeface="Arial" panose="020B0604020202020204" pitchFamily="34" charset="0"/>
              </a:rPr>
              <a:t>• </a:t>
            </a:r>
            <a:r>
              <a:rPr lang="nl-NL" sz="2400" dirty="0">
                <a:latin typeface="Calibri" panose="020F0502020204030204" pitchFamily="34" charset="0"/>
              </a:rPr>
              <a:t>Steun</a:t>
            </a:r>
          </a:p>
          <a:p>
            <a:pPr marL="0" indent="0">
              <a:buNone/>
            </a:pPr>
            <a:r>
              <a:rPr lang="nl-NL" sz="2000" dirty="0">
                <a:latin typeface="Arial" panose="020B0604020202020204" pitchFamily="34" charset="0"/>
              </a:rPr>
              <a:t>• </a:t>
            </a:r>
            <a:r>
              <a:rPr lang="nl-NL" sz="2000" dirty="0">
                <a:latin typeface="Calibri" panose="020F0502020204030204" pitchFamily="34" charset="0"/>
              </a:rPr>
              <a:t>Tips en handvaten:</a:t>
            </a:r>
          </a:p>
          <a:p>
            <a:pPr marL="0" indent="0">
              <a:buNone/>
            </a:pPr>
            <a:r>
              <a:rPr lang="nl-NL" dirty="0">
                <a:latin typeface="Wingdings" panose="05000000000000000000" pitchFamily="2" charset="2"/>
              </a:rPr>
              <a:t> </a:t>
            </a:r>
            <a:r>
              <a:rPr lang="nl-NL" dirty="0">
                <a:latin typeface="Calibri" panose="020F0502020204030204" pitchFamily="34" charset="0"/>
              </a:rPr>
              <a:t>veiligheid thuis</a:t>
            </a:r>
          </a:p>
          <a:p>
            <a:pPr marL="0" indent="0">
              <a:buNone/>
            </a:pPr>
            <a:r>
              <a:rPr lang="nl-NL" dirty="0">
                <a:latin typeface="Wingdings" panose="05000000000000000000" pitchFamily="2" charset="2"/>
              </a:rPr>
              <a:t> </a:t>
            </a:r>
            <a:r>
              <a:rPr lang="nl-NL" dirty="0">
                <a:latin typeface="Calibri" panose="020F0502020204030204" pitchFamily="34" charset="0"/>
              </a:rPr>
              <a:t>communicatievaardigheden</a:t>
            </a:r>
          </a:p>
          <a:p>
            <a:pPr marL="0" indent="0">
              <a:buNone/>
            </a:pPr>
            <a:r>
              <a:rPr lang="nl-NL" dirty="0">
                <a:latin typeface="Wingdings" panose="05000000000000000000" pitchFamily="2" charset="2"/>
              </a:rPr>
              <a:t> </a:t>
            </a:r>
            <a:r>
              <a:rPr lang="nl-NL" dirty="0">
                <a:latin typeface="Calibri" panose="020F0502020204030204" pitchFamily="34" charset="0"/>
              </a:rPr>
              <a:t>coping</a:t>
            </a:r>
          </a:p>
          <a:p>
            <a:pPr marL="0" indent="0">
              <a:buNone/>
            </a:pPr>
            <a:r>
              <a:rPr lang="nl-NL" dirty="0">
                <a:latin typeface="Wingdings" panose="05000000000000000000" pitchFamily="2" charset="2"/>
              </a:rPr>
              <a:t> </a:t>
            </a:r>
            <a:r>
              <a:rPr lang="nl-NL" dirty="0">
                <a:latin typeface="Calibri" panose="020F0502020204030204" pitchFamily="34" charset="0"/>
              </a:rPr>
              <a:t>signaalherkenning</a:t>
            </a:r>
          </a:p>
          <a:p>
            <a:pPr marL="0" indent="0">
              <a:buNone/>
            </a:pPr>
            <a:r>
              <a:rPr lang="nl-NL" dirty="0">
                <a:latin typeface="Wingdings" panose="05000000000000000000" pitchFamily="2" charset="2"/>
              </a:rPr>
              <a:t> </a:t>
            </a:r>
            <a:r>
              <a:rPr lang="nl-NL" dirty="0">
                <a:latin typeface="Calibri" panose="020F0502020204030204" pitchFamily="34" charset="0"/>
              </a:rPr>
              <a:t>begrijpen van suïcidaliteit / inlevingsvermogen</a:t>
            </a:r>
          </a:p>
          <a:p>
            <a:pPr marL="0" indent="0">
              <a:buNone/>
            </a:pPr>
            <a:r>
              <a:rPr lang="nl-NL" sz="2000" dirty="0">
                <a:latin typeface="Arial" panose="020B0604020202020204" pitchFamily="34" charset="0"/>
              </a:rPr>
              <a:t>• </a:t>
            </a:r>
            <a:r>
              <a:rPr lang="nl-NL" sz="2000" dirty="0">
                <a:latin typeface="Calibri" panose="020F0502020204030204" pitchFamily="34" charset="0"/>
              </a:rPr>
              <a:t>Respijtzorg</a:t>
            </a:r>
          </a:p>
          <a:p>
            <a:pPr marL="0" indent="0">
              <a:buNone/>
            </a:pPr>
            <a:r>
              <a:rPr lang="nl-BE" sz="2000" dirty="0">
                <a:latin typeface="Arial" panose="020B0604020202020204" pitchFamily="34" charset="0"/>
              </a:rPr>
              <a:t>• </a:t>
            </a:r>
            <a:r>
              <a:rPr lang="nl-BE" sz="2000" dirty="0">
                <a:latin typeface="Calibri" panose="020F0502020204030204" pitchFamily="34" charset="0"/>
              </a:rPr>
              <a:t>Coaching - ondersteuning ouder in relatie tot:</a:t>
            </a:r>
          </a:p>
          <a:p>
            <a:pPr marL="0" indent="0">
              <a:buNone/>
            </a:pPr>
            <a:r>
              <a:rPr lang="nl-NL" dirty="0">
                <a:latin typeface="Wingdings" panose="05000000000000000000" pitchFamily="2" charset="2"/>
              </a:rPr>
              <a:t> </a:t>
            </a:r>
            <a:r>
              <a:rPr lang="nl-NL" dirty="0">
                <a:latin typeface="Calibri" panose="020F0502020204030204" pitchFamily="34" charset="0"/>
              </a:rPr>
              <a:t>kind</a:t>
            </a:r>
          </a:p>
          <a:p>
            <a:pPr marL="0" indent="0">
              <a:buNone/>
            </a:pPr>
            <a:r>
              <a:rPr lang="nl-NL" dirty="0">
                <a:latin typeface="Wingdings" panose="05000000000000000000" pitchFamily="2" charset="2"/>
              </a:rPr>
              <a:t> </a:t>
            </a:r>
            <a:r>
              <a:rPr lang="nl-NL" dirty="0">
                <a:latin typeface="Calibri" panose="020F0502020204030204" pitchFamily="34" charset="0"/>
              </a:rPr>
              <a:t>school</a:t>
            </a:r>
          </a:p>
          <a:p>
            <a:pPr marL="0" indent="0">
              <a:buNone/>
            </a:pPr>
            <a:r>
              <a:rPr lang="nl-NL" dirty="0">
                <a:latin typeface="Wingdings" panose="05000000000000000000" pitchFamily="2" charset="2"/>
              </a:rPr>
              <a:t> </a:t>
            </a:r>
            <a:r>
              <a:rPr lang="nl-NL" dirty="0">
                <a:latin typeface="Calibri" panose="020F0502020204030204" pitchFamily="34" charset="0"/>
              </a:rPr>
              <a:t>overige gezinsleden</a:t>
            </a:r>
          </a:p>
          <a:p>
            <a:pPr marL="0" indent="0">
              <a:buNone/>
            </a:pPr>
            <a:r>
              <a:rPr lang="nl-BE" dirty="0">
                <a:latin typeface="Wingdings" panose="05000000000000000000" pitchFamily="2" charset="2"/>
              </a:rPr>
              <a:t> </a:t>
            </a:r>
            <a:r>
              <a:rPr lang="nl-BE" dirty="0">
                <a:latin typeface="Calibri" panose="020F0502020204030204" pitchFamily="34" charset="0"/>
              </a:rPr>
              <a:t>rechten van de ouder (geheimhouding, zorgverlof, mantelzorg, </a:t>
            </a:r>
            <a:r>
              <a:rPr lang="nl-BE" dirty="0" err="1">
                <a:latin typeface="Calibri" panose="020F0502020204030204" pitchFamily="34" charset="0"/>
              </a:rPr>
              <a:t>etc</a:t>
            </a:r>
            <a:r>
              <a:rPr lang="nl-BE" dirty="0">
                <a:latin typeface="Calibri" panose="020F0502020204030204" pitchFamily="34" charset="0"/>
              </a:rPr>
              <a:t>,)</a:t>
            </a:r>
          </a:p>
          <a:p>
            <a:pPr marL="0" indent="0">
              <a:buNone/>
            </a:pPr>
            <a:r>
              <a:rPr lang="nl-NL" dirty="0">
                <a:latin typeface="Wingdings" panose="05000000000000000000" pitchFamily="2" charset="2"/>
              </a:rPr>
              <a:t> </a:t>
            </a:r>
            <a:r>
              <a:rPr lang="nl-NL" dirty="0">
                <a:latin typeface="Calibri" panose="020F0502020204030204" pitchFamily="34" charset="0"/>
              </a:rPr>
              <a:t>Hulp zoeken – keuze maken</a:t>
            </a:r>
            <a:endParaRPr lang="nl-NL" dirty="0"/>
          </a:p>
        </p:txBody>
      </p:sp>
    </p:spTree>
    <p:extLst>
      <p:ext uri="{BB962C8B-B14F-4D97-AF65-F5344CB8AC3E}">
        <p14:creationId xmlns:p14="http://schemas.microsoft.com/office/powerpoint/2010/main" val="75265580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van de ouders</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BE" dirty="0" smtClean="0">
                <a:latin typeface="Calibri" panose="020F0502020204030204" pitchFamily="34" charset="0"/>
              </a:rPr>
              <a:t>Ouder </a:t>
            </a:r>
            <a:r>
              <a:rPr lang="nl-BE" dirty="0">
                <a:latin typeface="Calibri" panose="020F0502020204030204" pitchFamily="34" charset="0"/>
              </a:rPr>
              <a:t>is mantelzorger en heeft zelf nood </a:t>
            </a:r>
            <a:r>
              <a:rPr lang="nl-BE" dirty="0" smtClean="0">
                <a:latin typeface="Calibri" panose="020F0502020204030204" pitchFamily="34" charset="0"/>
              </a:rPr>
              <a:t>aan </a:t>
            </a:r>
            <a:r>
              <a:rPr lang="nl-NL" dirty="0" smtClean="0">
                <a:latin typeface="Calibri" panose="020F0502020204030204" pitchFamily="34" charset="0"/>
              </a:rPr>
              <a:t>ondersteuning</a:t>
            </a:r>
            <a:endParaRPr lang="nl-NL" dirty="0">
              <a:latin typeface="Calibri" panose="020F0502020204030204" pitchFamily="34" charset="0"/>
            </a:endParaRPr>
          </a:p>
          <a:p>
            <a:pPr marL="0" indent="0">
              <a:buNone/>
            </a:pPr>
            <a:r>
              <a:rPr lang="nl-BE" sz="1600" dirty="0" smtClean="0">
                <a:latin typeface="Calibri" panose="020F0502020204030204" pitchFamily="34" charset="0"/>
              </a:rPr>
              <a:t>-&gt; Proactief </a:t>
            </a:r>
            <a:r>
              <a:rPr lang="nl-BE" sz="1600" dirty="0">
                <a:latin typeface="Calibri" panose="020F0502020204030204" pitchFamily="34" charset="0"/>
              </a:rPr>
              <a:t>vragen naar welbevinden van </a:t>
            </a:r>
            <a:r>
              <a:rPr lang="nl-BE" sz="1600" dirty="0" smtClean="0">
                <a:latin typeface="Calibri" panose="020F0502020204030204" pitchFamily="34" charset="0"/>
              </a:rPr>
              <a:t>ouder</a:t>
            </a:r>
          </a:p>
          <a:p>
            <a:pPr marL="0" indent="0">
              <a:buNone/>
            </a:pPr>
            <a:endParaRPr lang="nl-BE" sz="1600" dirty="0">
              <a:latin typeface="Calibri" panose="020F0502020204030204" pitchFamily="34" charset="0"/>
            </a:endParaRPr>
          </a:p>
          <a:p>
            <a:pPr marL="0" indent="0">
              <a:buNone/>
            </a:pPr>
            <a:r>
              <a:rPr lang="nl-BE" dirty="0">
                <a:latin typeface="Arial" panose="020B0604020202020204" pitchFamily="34" charset="0"/>
              </a:rPr>
              <a:t>• </a:t>
            </a:r>
            <a:r>
              <a:rPr lang="nl-BE" dirty="0">
                <a:latin typeface="Calibri" panose="020F0502020204030204" pitchFamily="34" charset="0"/>
              </a:rPr>
              <a:t>Aandacht voor overige kinderen en partner</a:t>
            </a:r>
          </a:p>
          <a:p>
            <a:pPr marL="0" indent="0">
              <a:buNone/>
            </a:pPr>
            <a:r>
              <a:rPr lang="nl-NL" dirty="0">
                <a:latin typeface="Arial" panose="020B0604020202020204" pitchFamily="34" charset="0"/>
              </a:rPr>
              <a:t>• </a:t>
            </a:r>
            <a:r>
              <a:rPr lang="nl-NL" dirty="0">
                <a:latin typeface="Calibri" panose="020F0502020204030204" pitchFamily="34" charset="0"/>
              </a:rPr>
              <a:t>Continuering van de </a:t>
            </a:r>
            <a:r>
              <a:rPr lang="nl-NL" dirty="0" smtClean="0">
                <a:latin typeface="Calibri" panose="020F0502020204030204" pitchFamily="34" charset="0"/>
              </a:rPr>
              <a:t>zorg</a:t>
            </a:r>
            <a:endParaRPr lang="nl-BE" dirty="0">
              <a:latin typeface="Calibri" panose="020F0502020204030204" pitchFamily="34" charset="0"/>
            </a:endParaRPr>
          </a:p>
          <a:p>
            <a:pPr marL="0" indent="0">
              <a:buNone/>
            </a:pPr>
            <a:r>
              <a:rPr lang="nl-NL" dirty="0">
                <a:latin typeface="Arial" panose="020B0604020202020204" pitchFamily="34" charset="0"/>
              </a:rPr>
              <a:t>• </a:t>
            </a:r>
            <a:r>
              <a:rPr lang="nl-NL" dirty="0">
                <a:latin typeface="Calibri" panose="020F0502020204030204" pitchFamily="34" charset="0"/>
              </a:rPr>
              <a:t>Betrokkenheid</a:t>
            </a:r>
          </a:p>
          <a:p>
            <a:pPr marL="0" indent="0">
              <a:buNone/>
            </a:pPr>
            <a:r>
              <a:rPr lang="nl-NL" sz="1600" dirty="0">
                <a:latin typeface="Arial" panose="020B0604020202020204" pitchFamily="34" charset="0"/>
              </a:rPr>
              <a:t>• </a:t>
            </a:r>
            <a:r>
              <a:rPr lang="nl-NL" sz="1600" dirty="0">
                <a:latin typeface="Calibri" panose="020F0502020204030204" pitchFamily="34" charset="0"/>
              </a:rPr>
              <a:t>Status van het kind</a:t>
            </a:r>
          </a:p>
          <a:p>
            <a:pPr marL="0" indent="0">
              <a:buNone/>
            </a:pPr>
            <a:r>
              <a:rPr lang="nl-NL" sz="1600" dirty="0">
                <a:latin typeface="Arial" panose="020B0604020202020204" pitchFamily="34" charset="0"/>
              </a:rPr>
              <a:t>• </a:t>
            </a:r>
            <a:r>
              <a:rPr lang="nl-NL" sz="1600" dirty="0">
                <a:latin typeface="Calibri" panose="020F0502020204030204" pitchFamily="34" charset="0"/>
              </a:rPr>
              <a:t>Therapieplan / medicatie</a:t>
            </a:r>
          </a:p>
          <a:p>
            <a:pPr marL="0" indent="0">
              <a:buNone/>
            </a:pPr>
            <a:r>
              <a:rPr lang="nl-NL" sz="1600" dirty="0">
                <a:latin typeface="Arial" panose="020B0604020202020204" pitchFamily="34" charset="0"/>
              </a:rPr>
              <a:t>• </a:t>
            </a:r>
            <a:r>
              <a:rPr lang="nl-NL" sz="1600" dirty="0">
                <a:latin typeface="Calibri" panose="020F0502020204030204" pitchFamily="34" charset="0"/>
              </a:rPr>
              <a:t>Ontslag uit de zorginstelling</a:t>
            </a:r>
          </a:p>
          <a:p>
            <a:pPr marL="0" indent="0">
              <a:buNone/>
            </a:pPr>
            <a:r>
              <a:rPr lang="nl-BE" dirty="0">
                <a:latin typeface="Calibri" panose="020F0502020204030204" pitchFamily="34" charset="0"/>
              </a:rPr>
              <a:t>Vooral problematisch bij +18 </a:t>
            </a:r>
            <a:r>
              <a:rPr lang="nl-BE" dirty="0" smtClean="0">
                <a:latin typeface="Calibri" panose="020F0502020204030204" pitchFamily="34" charset="0"/>
              </a:rPr>
              <a:t>jaar         (!) </a:t>
            </a:r>
            <a:r>
              <a:rPr lang="nl-BE" dirty="0">
                <a:latin typeface="Calibri" panose="020F0502020204030204" pitchFamily="34" charset="0"/>
              </a:rPr>
              <a:t>alle ouders erkennen belang van privacy</a:t>
            </a:r>
            <a:endParaRPr lang="nl-NL" dirty="0"/>
          </a:p>
        </p:txBody>
      </p:sp>
    </p:spTree>
    <p:extLst>
      <p:ext uri="{BB962C8B-B14F-4D97-AF65-F5344CB8AC3E}">
        <p14:creationId xmlns:p14="http://schemas.microsoft.com/office/powerpoint/2010/main" val="37714995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Bijkomende adviezen</a:t>
            </a:r>
          </a:p>
        </p:txBody>
      </p:sp>
      <p:sp>
        <p:nvSpPr>
          <p:cNvPr id="3" name="Tijdelijke aanduiding voor inhoud 2"/>
          <p:cNvSpPr>
            <a:spLocks noGrp="1"/>
          </p:cNvSpPr>
          <p:nvPr>
            <p:ph idx="1"/>
          </p:nvPr>
        </p:nvSpPr>
        <p:spPr/>
        <p:txBody>
          <a:bodyPr/>
          <a:lstStyle/>
          <a:p>
            <a:pPr marL="0" indent="0">
              <a:buNone/>
            </a:pPr>
            <a:r>
              <a:rPr lang="nl-NL" dirty="0">
                <a:latin typeface="Arial" panose="020B0604020202020204" pitchFamily="34" charset="0"/>
              </a:rPr>
              <a:t>• </a:t>
            </a:r>
            <a:r>
              <a:rPr lang="nl-NL" dirty="0">
                <a:latin typeface="Calibri" panose="020F0502020204030204" pitchFamily="34" charset="0"/>
              </a:rPr>
              <a:t>Opleiding aan hulpverleners</a:t>
            </a:r>
          </a:p>
          <a:p>
            <a:pPr marL="0" indent="0">
              <a:buNone/>
            </a:pPr>
            <a:r>
              <a:rPr lang="nl-BE" dirty="0">
                <a:latin typeface="Arial" panose="020B0604020202020204" pitchFamily="34" charset="0"/>
              </a:rPr>
              <a:t>• </a:t>
            </a:r>
            <a:r>
              <a:rPr lang="nl-BE" dirty="0" err="1">
                <a:latin typeface="Calibri" panose="020F0502020204030204" pitchFamily="34" charset="0"/>
              </a:rPr>
              <a:t>Psycho</a:t>
            </a:r>
            <a:r>
              <a:rPr lang="nl-BE" dirty="0">
                <a:latin typeface="Calibri" panose="020F0502020204030204" pitchFamily="34" charset="0"/>
              </a:rPr>
              <a:t>-educatie voor ouders (via school)</a:t>
            </a:r>
          </a:p>
          <a:p>
            <a:pPr marL="0" indent="0">
              <a:buNone/>
            </a:pPr>
            <a:r>
              <a:rPr lang="nl-NL" dirty="0">
                <a:latin typeface="Arial" panose="020B0604020202020204" pitchFamily="34" charset="0"/>
              </a:rPr>
              <a:t>• </a:t>
            </a:r>
            <a:r>
              <a:rPr lang="nl-NL" dirty="0">
                <a:latin typeface="Calibri" panose="020F0502020204030204" pitchFamily="34" charset="0"/>
              </a:rPr>
              <a:t>Geheimhouding vs. zorgplicht</a:t>
            </a:r>
          </a:p>
          <a:p>
            <a:pPr marL="0" indent="0">
              <a:buNone/>
            </a:pPr>
            <a:r>
              <a:rPr lang="nl-NL" dirty="0">
                <a:latin typeface="Arial" panose="020B0604020202020204" pitchFamily="34" charset="0"/>
              </a:rPr>
              <a:t>• </a:t>
            </a:r>
            <a:r>
              <a:rPr lang="nl-NL" dirty="0">
                <a:latin typeface="Calibri" panose="020F0502020204030204" pitchFamily="34" charset="0"/>
              </a:rPr>
              <a:t>Intensieve gezinstherapie</a:t>
            </a:r>
          </a:p>
          <a:p>
            <a:pPr marL="0" indent="0">
              <a:buNone/>
            </a:pPr>
            <a:r>
              <a:rPr lang="nl-NL" dirty="0">
                <a:latin typeface="Arial" panose="020B0604020202020204" pitchFamily="34" charset="0"/>
              </a:rPr>
              <a:t>• </a:t>
            </a:r>
            <a:r>
              <a:rPr lang="nl-NL" dirty="0">
                <a:latin typeface="Calibri" panose="020F0502020204030204" pitchFamily="34" charset="0"/>
              </a:rPr>
              <a:t>Aandacht voor </a:t>
            </a:r>
            <a:r>
              <a:rPr lang="nl-NL" dirty="0" err="1">
                <a:latin typeface="Calibri" panose="020F0502020204030204" pitchFamily="34" charset="0"/>
              </a:rPr>
              <a:t>Brussen</a:t>
            </a:r>
            <a:endParaRPr lang="nl-NL" dirty="0"/>
          </a:p>
        </p:txBody>
      </p:sp>
    </p:spTree>
    <p:extLst>
      <p:ext uri="{BB962C8B-B14F-4D97-AF65-F5344CB8AC3E}">
        <p14:creationId xmlns:p14="http://schemas.microsoft.com/office/powerpoint/2010/main" val="281372034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CRISISTEAM</a:t>
            </a:r>
            <a:endParaRPr lang="nl-BE" dirty="0"/>
          </a:p>
        </p:txBody>
      </p:sp>
      <p:sp>
        <p:nvSpPr>
          <p:cNvPr id="3" name="Tijdelijke aanduiding voor inhoud 2"/>
          <p:cNvSpPr>
            <a:spLocks noGrp="1"/>
          </p:cNvSpPr>
          <p:nvPr>
            <p:ph idx="1"/>
          </p:nvPr>
        </p:nvSpPr>
        <p:spPr/>
        <p:txBody>
          <a:bodyPr>
            <a:normAutofit/>
          </a:bodyPr>
          <a:lstStyle/>
          <a:p>
            <a:pPr marL="0" indent="0">
              <a:buNone/>
            </a:pPr>
            <a:r>
              <a:rPr lang="nl-BE" sz="2000" b="1" dirty="0" smtClean="0"/>
              <a:t>Wat?</a:t>
            </a:r>
          </a:p>
          <a:p>
            <a:r>
              <a:rPr lang="nl-BE" sz="1800" dirty="0" smtClean="0"/>
              <a:t>Ondersteunen</a:t>
            </a:r>
          </a:p>
          <a:p>
            <a:r>
              <a:rPr lang="nl-BE" sz="1800" dirty="0" smtClean="0"/>
              <a:t>Van op afstand</a:t>
            </a:r>
          </a:p>
          <a:p>
            <a:r>
              <a:rPr lang="nl-BE" sz="1800" dirty="0" smtClean="0"/>
              <a:t>Niet overnemen</a:t>
            </a:r>
          </a:p>
          <a:p>
            <a:r>
              <a:rPr lang="nl-BE" sz="1800" dirty="0" smtClean="0"/>
              <a:t>Proces bewaken</a:t>
            </a:r>
          </a:p>
          <a:p>
            <a:pPr marL="0" indent="0">
              <a:buNone/>
            </a:pPr>
            <a:r>
              <a:rPr lang="nl-BE" sz="1800" b="1" dirty="0" smtClean="0"/>
              <a:t>Wanneer?</a:t>
            </a:r>
          </a:p>
          <a:p>
            <a:r>
              <a:rPr lang="nl-BE" sz="1800" dirty="0" smtClean="0"/>
              <a:t>Na overleg met team (Denk </a:t>
            </a:r>
            <a:r>
              <a:rPr lang="nl-BE" sz="1800" dirty="0"/>
              <a:t>in de eerste plaats aan uw eigen </a:t>
            </a:r>
            <a:r>
              <a:rPr lang="nl-BE" sz="1800" dirty="0" smtClean="0"/>
              <a:t>teamleden!)</a:t>
            </a:r>
          </a:p>
          <a:p>
            <a:r>
              <a:rPr lang="nl-BE" sz="1800" dirty="0" smtClean="0"/>
              <a:t>Bij acute crisis</a:t>
            </a:r>
          </a:p>
          <a:p>
            <a:endParaRPr lang="nl-BE" sz="1800" b="1" dirty="0" smtClean="0"/>
          </a:p>
          <a:p>
            <a:endParaRPr lang="nl-BE" sz="1800" dirty="0" smtClean="0"/>
          </a:p>
        </p:txBody>
      </p:sp>
    </p:spTree>
    <p:extLst>
      <p:ext uri="{BB962C8B-B14F-4D97-AF65-F5344CB8AC3E}">
        <p14:creationId xmlns:p14="http://schemas.microsoft.com/office/powerpoint/2010/main" val="10772413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CRISISTEAM</a:t>
            </a:r>
            <a:endParaRPr lang="nl-BE" dirty="0"/>
          </a:p>
        </p:txBody>
      </p:sp>
      <p:sp>
        <p:nvSpPr>
          <p:cNvPr id="3" name="Tijdelijke aanduiding voor inhoud 2"/>
          <p:cNvSpPr>
            <a:spLocks noGrp="1"/>
          </p:cNvSpPr>
          <p:nvPr>
            <p:ph idx="1"/>
          </p:nvPr>
        </p:nvSpPr>
        <p:spPr/>
        <p:txBody>
          <a:bodyPr>
            <a:normAutofit/>
          </a:bodyPr>
          <a:lstStyle/>
          <a:p>
            <a:pPr marL="0" indent="0">
              <a:buNone/>
            </a:pPr>
            <a:r>
              <a:rPr lang="nl-BE" sz="1800" b="1" dirty="0" smtClean="0"/>
              <a:t>WIE?</a:t>
            </a:r>
          </a:p>
          <a:p>
            <a:r>
              <a:rPr lang="nl-BE" sz="1800" dirty="0" smtClean="0"/>
              <a:t>Bart Van de Water</a:t>
            </a:r>
          </a:p>
          <a:p>
            <a:r>
              <a:rPr lang="nl-BE" sz="1800" dirty="0" smtClean="0"/>
              <a:t>Nico Van Dorpe</a:t>
            </a:r>
          </a:p>
          <a:p>
            <a:r>
              <a:rPr lang="nl-BE" sz="1800" dirty="0" smtClean="0"/>
              <a:t>Katia Moerman</a:t>
            </a:r>
          </a:p>
          <a:p>
            <a:r>
              <a:rPr lang="nl-BE" sz="1800" dirty="0" smtClean="0"/>
              <a:t>Eline Moreaux</a:t>
            </a:r>
          </a:p>
          <a:p>
            <a:r>
              <a:rPr lang="nl-BE" sz="1800" dirty="0" smtClean="0"/>
              <a:t>Ellen Meurez</a:t>
            </a:r>
          </a:p>
          <a:p>
            <a:r>
              <a:rPr lang="nl-BE" sz="1800" dirty="0" smtClean="0"/>
              <a:t>Liesbeth Verleyen</a:t>
            </a:r>
            <a:endParaRPr lang="nl-BE" sz="1800" dirty="0"/>
          </a:p>
          <a:p>
            <a:endParaRPr lang="nl-BE" sz="1800" dirty="0" smtClean="0"/>
          </a:p>
        </p:txBody>
      </p:sp>
      <p:sp>
        <p:nvSpPr>
          <p:cNvPr id="4" name="Actieknop: Terug of Vorige 3">
            <a:hlinkClick r:id="" action="ppaction://hlinkshowjump?jump=firstslide" highlightClick="1"/>
          </p:cNvPr>
          <p:cNvSpPr/>
          <p:nvPr/>
        </p:nvSpPr>
        <p:spPr>
          <a:xfrm>
            <a:off x="548639" y="6179712"/>
            <a:ext cx="391887" cy="3255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013597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u="sng" dirty="0" smtClean="0"/>
              <a:t>Verklarend Model</a:t>
            </a:r>
            <a:endParaRPr lang="nl-BE" b="1" u="sng" dirty="0"/>
          </a:p>
        </p:txBody>
      </p:sp>
      <p:sp>
        <p:nvSpPr>
          <p:cNvPr id="3" name="Tijdelijke aanduiding voor inhoud 2"/>
          <p:cNvSpPr>
            <a:spLocks noGrp="1"/>
          </p:cNvSpPr>
          <p:nvPr>
            <p:ph idx="1"/>
          </p:nvPr>
        </p:nvSpPr>
        <p:spPr/>
        <p:txBody>
          <a:bodyPr>
            <a:normAutofit/>
          </a:bodyPr>
          <a:lstStyle/>
          <a:p>
            <a:pPr marL="0" indent="0">
              <a:buNone/>
            </a:pPr>
            <a:r>
              <a:rPr lang="nl-BE" sz="2000" b="1" dirty="0"/>
              <a:t>Achtergronden van suïcidaal gedrag</a:t>
            </a:r>
          </a:p>
          <a:p>
            <a:pPr lvl="1"/>
            <a:r>
              <a:rPr lang="fr-BE" sz="1800" dirty="0" err="1"/>
              <a:t>Onderliggende</a:t>
            </a:r>
            <a:r>
              <a:rPr lang="fr-BE" sz="1800" dirty="0"/>
              <a:t>, permanente </a:t>
            </a:r>
            <a:r>
              <a:rPr lang="fr-BE" sz="1800" dirty="0" err="1"/>
              <a:t>factoren</a:t>
            </a:r>
            <a:r>
              <a:rPr lang="fr-BE" sz="1800" dirty="0"/>
              <a:t>= TRAITS</a:t>
            </a:r>
            <a:endParaRPr lang="nl-BE" sz="1800" dirty="0"/>
          </a:p>
          <a:p>
            <a:pPr marL="914400" lvl="2" indent="0">
              <a:buNone/>
            </a:pPr>
            <a:r>
              <a:rPr lang="fr-BE" sz="1800" dirty="0" err="1"/>
              <a:t>Biologische</a:t>
            </a:r>
            <a:endParaRPr lang="nl-BE" sz="1800" dirty="0"/>
          </a:p>
          <a:p>
            <a:pPr marL="914400" lvl="2" indent="0">
              <a:buNone/>
            </a:pPr>
            <a:r>
              <a:rPr lang="fr-BE" sz="1800" dirty="0" err="1"/>
              <a:t>Psychologische</a:t>
            </a:r>
            <a:endParaRPr lang="nl-BE" sz="1800" dirty="0"/>
          </a:p>
          <a:p>
            <a:pPr lvl="1"/>
            <a:r>
              <a:rPr lang="fr-BE" sz="1800" dirty="0" err="1"/>
              <a:t>Toestandsgebonden</a:t>
            </a:r>
            <a:r>
              <a:rPr lang="fr-BE" sz="1800" dirty="0"/>
              <a:t> </a:t>
            </a:r>
            <a:r>
              <a:rPr lang="fr-BE" sz="1800" dirty="0" err="1"/>
              <a:t>risicofactoren</a:t>
            </a:r>
            <a:r>
              <a:rPr lang="fr-BE" sz="1800" dirty="0"/>
              <a:t> = STATES</a:t>
            </a:r>
            <a:endParaRPr lang="nl-BE" sz="1800" dirty="0"/>
          </a:p>
          <a:p>
            <a:pPr marL="914400" lvl="2" indent="0">
              <a:buNone/>
            </a:pPr>
            <a:r>
              <a:rPr lang="fr-BE" sz="1800" dirty="0" err="1"/>
              <a:t>Psychiatrische</a:t>
            </a:r>
            <a:endParaRPr lang="nl-BE" sz="1800" dirty="0"/>
          </a:p>
          <a:p>
            <a:pPr marL="914400" lvl="2" indent="0">
              <a:buNone/>
            </a:pPr>
            <a:r>
              <a:rPr lang="fr-BE" sz="1800" dirty="0"/>
              <a:t>Sociale</a:t>
            </a:r>
            <a:endParaRPr lang="nl-BE" sz="1800" dirty="0"/>
          </a:p>
          <a:p>
            <a:pPr lvl="1"/>
            <a:r>
              <a:rPr lang="fr-BE" sz="1800" dirty="0" err="1"/>
              <a:t>Uitlokkende</a:t>
            </a:r>
            <a:r>
              <a:rPr lang="fr-BE" sz="1800" dirty="0"/>
              <a:t> </a:t>
            </a:r>
            <a:r>
              <a:rPr lang="fr-BE" sz="1800" dirty="0" err="1"/>
              <a:t>factoren</a:t>
            </a:r>
            <a:endParaRPr lang="nl-BE" sz="1800" dirty="0"/>
          </a:p>
          <a:p>
            <a:pPr lvl="1"/>
            <a:r>
              <a:rPr lang="fr-BE" sz="1800" dirty="0" err="1"/>
              <a:t>Ontremmende</a:t>
            </a:r>
            <a:r>
              <a:rPr lang="fr-BE" sz="1800" dirty="0"/>
              <a:t> </a:t>
            </a:r>
            <a:r>
              <a:rPr lang="fr-BE" sz="1800" dirty="0" err="1"/>
              <a:t>factoren</a:t>
            </a:r>
            <a:endParaRPr lang="nl-BE" sz="1800" dirty="0"/>
          </a:p>
          <a:p>
            <a:pPr lvl="1"/>
            <a:r>
              <a:rPr lang="fr-BE" sz="1800" dirty="0" err="1"/>
              <a:t>Afwezigheid</a:t>
            </a:r>
            <a:r>
              <a:rPr lang="fr-BE" sz="1800" dirty="0"/>
              <a:t> van </a:t>
            </a:r>
            <a:r>
              <a:rPr lang="fr-BE" sz="1800" dirty="0" err="1"/>
              <a:t>beschermende</a:t>
            </a:r>
            <a:r>
              <a:rPr lang="fr-BE" sz="1800" dirty="0"/>
              <a:t> </a:t>
            </a:r>
            <a:r>
              <a:rPr lang="fr-BE" sz="1800" dirty="0" err="1"/>
              <a:t>factoren</a:t>
            </a:r>
            <a:endParaRPr lang="nl-BE" sz="1800" dirty="0"/>
          </a:p>
          <a:p>
            <a:pPr marL="0" lvl="0" indent="0">
              <a:buNone/>
            </a:pPr>
            <a:endParaRPr lang="nl-BE" dirty="0"/>
          </a:p>
          <a:p>
            <a:pPr marL="0" indent="0">
              <a:buNone/>
            </a:pPr>
            <a:endParaRPr lang="nl-BE" dirty="0"/>
          </a:p>
        </p:txBody>
      </p:sp>
    </p:spTree>
    <p:extLst>
      <p:ext uri="{BB962C8B-B14F-4D97-AF65-F5344CB8AC3E}">
        <p14:creationId xmlns:p14="http://schemas.microsoft.com/office/powerpoint/2010/main" val="414654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u="sng" dirty="0" smtClean="0"/>
              <a:t/>
            </a:r>
            <a:br>
              <a:rPr lang="nl-BE" b="1" u="sng" dirty="0" smtClean="0"/>
            </a:br>
            <a:r>
              <a:rPr lang="nl-BE" b="1" u="sng" dirty="0" smtClean="0"/>
              <a:t>Verklarend Model</a:t>
            </a:r>
            <a:br>
              <a:rPr lang="nl-BE" b="1" u="sng" dirty="0" smtClean="0"/>
            </a:br>
            <a:r>
              <a:rPr lang="nl-BE" sz="2200" dirty="0"/>
              <a:t>Een verklarend model van zelfdoding (</a:t>
            </a:r>
            <a:r>
              <a:rPr lang="nl-BE" sz="2200" dirty="0" err="1"/>
              <a:t>Goldney</a:t>
            </a:r>
            <a:r>
              <a:rPr lang="nl-BE" sz="2200" dirty="0"/>
              <a:t> 2008 en Williams e.a. 2005</a:t>
            </a:r>
            <a:r>
              <a:rPr lang="nl-BE" sz="2200" dirty="0" smtClean="0"/>
              <a:t>)</a:t>
            </a:r>
            <a:r>
              <a:rPr lang="nl-BE" dirty="0"/>
              <a:t/>
            </a:r>
            <a:br>
              <a:rPr lang="nl-BE" dirty="0"/>
            </a:br>
            <a:endParaRPr lang="nl-BE" b="1" u="sng" dirty="0"/>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3683" y="1825625"/>
            <a:ext cx="6764633" cy="4351338"/>
          </a:xfrm>
        </p:spPr>
      </p:pic>
    </p:spTree>
    <p:extLst>
      <p:ext uri="{BB962C8B-B14F-4D97-AF65-F5344CB8AC3E}">
        <p14:creationId xmlns:p14="http://schemas.microsoft.com/office/powerpoint/2010/main" val="1357237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8339</TotalTime>
  <Words>4774</Words>
  <Application>Microsoft Office PowerPoint</Application>
  <PresentationFormat>Breedbeeld</PresentationFormat>
  <Paragraphs>696</Paragraphs>
  <Slides>75</Slides>
  <Notes>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75</vt:i4>
      </vt:variant>
    </vt:vector>
  </HeadingPairs>
  <TitlesOfParts>
    <vt:vector size="83" baseType="lpstr">
      <vt:lpstr>Arial</vt:lpstr>
      <vt:lpstr>Calibri</vt:lpstr>
      <vt:lpstr>Calibri Light</vt:lpstr>
      <vt:lpstr>Rockwell</vt:lpstr>
      <vt:lpstr>Times New Roman</vt:lpstr>
      <vt:lpstr>Verdana</vt:lpstr>
      <vt:lpstr>Wingdings</vt:lpstr>
      <vt:lpstr>Kantoorthema</vt:lpstr>
      <vt:lpstr>PowerPoint-presentatie</vt:lpstr>
      <vt:lpstr>Suïcidaal Proces</vt:lpstr>
      <vt:lpstr>Suïcidaal Proces</vt:lpstr>
      <vt:lpstr>Suïcidaal Proces</vt:lpstr>
      <vt:lpstr>Suïcidaal Proces</vt:lpstr>
      <vt:lpstr>Definities</vt:lpstr>
      <vt:lpstr>Verklarend Model</vt:lpstr>
      <vt:lpstr>Verklarend Model</vt:lpstr>
      <vt:lpstr> Verklarend Model Een verklarend model van zelfdoding (Goldney 2008 en Williams e.a. 2005) </vt:lpstr>
      <vt:lpstr>Verklarend Model</vt:lpstr>
      <vt:lpstr>Verklarend Model</vt:lpstr>
      <vt:lpstr>Verklarend Model</vt:lpstr>
      <vt:lpstr>Signalen herkennen</vt:lpstr>
      <vt:lpstr>Signalen herkennen</vt:lpstr>
      <vt:lpstr>Signalen herkennen </vt:lpstr>
      <vt:lpstr>Risicogroepen bij jongeren</vt:lpstr>
      <vt:lpstr>Belangrijke factoren</vt:lpstr>
      <vt:lpstr>Belangrijke factoren</vt:lpstr>
      <vt:lpstr>Belangrijke factoren</vt:lpstr>
      <vt:lpstr>Crisisplan op school</vt:lpstr>
      <vt:lpstr>Crisisplan op school</vt:lpstr>
      <vt:lpstr>Draaiboek</vt:lpstr>
      <vt:lpstr>Draaiboek</vt:lpstr>
      <vt:lpstr>Klasgesprek</vt:lpstr>
      <vt:lpstr>Klasgesprek</vt:lpstr>
      <vt:lpstr>Klasgesprek</vt:lpstr>
      <vt:lpstr>Klasgesprek</vt:lpstr>
      <vt:lpstr>Klasgesprek</vt:lpstr>
      <vt:lpstr>Hulpweigering</vt:lpstr>
      <vt:lpstr>Safety Plan</vt:lpstr>
      <vt:lpstr>Safety Plan</vt:lpstr>
      <vt:lpstr>Safety Plan</vt:lpstr>
      <vt:lpstr>Safety Plan</vt:lpstr>
      <vt:lpstr>Safety Plan</vt:lpstr>
      <vt:lpstr>Safety Plan</vt:lpstr>
      <vt:lpstr>Safety Plan</vt:lpstr>
      <vt:lpstr>Doorverwijzing</vt:lpstr>
      <vt:lpstr>Doorverwijzing</vt:lpstr>
      <vt:lpstr>Doorverwijzing</vt:lpstr>
      <vt:lpstr>Doorverwijzing</vt:lpstr>
      <vt:lpstr>Doorverwijzing</vt:lpstr>
      <vt:lpstr>Do &amp; Don’t</vt:lpstr>
      <vt:lpstr>Do</vt:lpstr>
      <vt:lpstr>Do &amp; Don’t</vt:lpstr>
      <vt:lpstr>Don’t</vt:lpstr>
      <vt:lpstr>Don’t</vt:lpstr>
      <vt:lpstr>Bij een vermoeden van</vt:lpstr>
      <vt:lpstr>Gesprek na een poging</vt:lpstr>
      <vt:lpstr>Gesprek na een poging</vt:lpstr>
      <vt:lpstr>Gesprekken met kinderen na een poging van een gezinslid</vt:lpstr>
      <vt:lpstr>Gesprekken met kinderen na een poging van een gezinslid</vt:lpstr>
      <vt:lpstr>Risico’s inschatten bij kinderen</vt:lpstr>
      <vt:lpstr>Risico’s inschatten bij kinderen</vt:lpstr>
      <vt:lpstr>Risico’s inschatten bij kinderen: </vt:lpstr>
      <vt:lpstr>Risico’s inschatten bij kinderen: </vt:lpstr>
      <vt:lpstr>Risico’s inschatten bij kinderen</vt:lpstr>
      <vt:lpstr>Risico’s inschatten bij kinderen</vt:lpstr>
      <vt:lpstr>Risico’s inschatten bij kinderen: IRIS schaal</vt:lpstr>
      <vt:lpstr>Risico’s inschatten bij kinderen</vt:lpstr>
      <vt:lpstr>Ondersteuning van de context</vt:lpstr>
      <vt:lpstr>Emotionele  en mentale impact (ouder)</vt:lpstr>
      <vt:lpstr>Emotionele en mentale impact (ouder)</vt:lpstr>
      <vt:lpstr>Impact op sociaal leven</vt:lpstr>
      <vt:lpstr>Impact op gezin (Partner)</vt:lpstr>
      <vt:lpstr>Impact op gezin (Brussen)</vt:lpstr>
      <vt:lpstr>Impact op gezin</vt:lpstr>
      <vt:lpstr>Impact werk en financiën</vt:lpstr>
      <vt:lpstr>Coping</vt:lpstr>
      <vt:lpstr>Coping</vt:lpstr>
      <vt:lpstr>Rol van derden (huisarts, school, …)</vt:lpstr>
      <vt:lpstr>Noden van de ouders</vt:lpstr>
      <vt:lpstr>Noden van de ouders</vt:lpstr>
      <vt:lpstr>Bijkomende adviezen</vt:lpstr>
      <vt:lpstr>CRISISTEAM</vt:lpstr>
      <vt:lpstr>CRISISTEAM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Vadim Clarysse</dc:creator>
  <cp:lastModifiedBy>Katia</cp:lastModifiedBy>
  <cp:revision>98</cp:revision>
  <dcterms:created xsi:type="dcterms:W3CDTF">2016-03-07T08:03:31Z</dcterms:created>
  <dcterms:modified xsi:type="dcterms:W3CDTF">2017-03-31T13:09:15Z</dcterms:modified>
</cp:coreProperties>
</file>